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306"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Agrandir" panose="020B0604020202020204" charset="0"/>
      <p:regular r:id="rId52"/>
    </p:embeddedFont>
    <p:embeddedFont>
      <p:font typeface="Atma Bold" panose="020B0604020202020204" charset="0"/>
      <p:regular r:id="rId53"/>
    </p:embeddedFont>
    <p:embeddedFont>
      <p:font typeface="Canva Sans" panose="020B0604020202020204" charset="0"/>
      <p:regular r:id="rId54"/>
    </p:embeddedFont>
    <p:embeddedFont>
      <p:font typeface="Canva Sans Bold" panose="020B0604020202020204" charset="0"/>
      <p:regular r:id="rId55"/>
    </p:embeddedFont>
    <p:embeddedFont>
      <p:font typeface="Clear Sans" panose="020B0604020202020204" charset="0"/>
      <p:regular r:id="rId56"/>
    </p:embeddedFont>
    <p:embeddedFont>
      <p:font typeface="Clear Sans Bold" panose="020B0604020202020204" charset="0"/>
      <p:regular r:id="rId57"/>
    </p:embeddedFont>
    <p:embeddedFont>
      <p:font typeface="Clear Sans Medium" panose="020B0604020202020204" charset="0"/>
      <p:regular r:id="rId58"/>
    </p:embeddedFont>
    <p:embeddedFont>
      <p:font typeface="Hammersmith One" panose="02010703030501060504" pitchFamily="2" charset="0"/>
      <p:regular r:id="rId59"/>
    </p:embeddedFont>
    <p:embeddedFont>
      <p:font typeface="Hobo" panose="020B0604020202020204" charset="0"/>
      <p:regular r:id="rId60"/>
    </p:embeddedFont>
    <p:embeddedFont>
      <p:font typeface="One Little Font" panose="020B0604020202020204" charset="0"/>
      <p:regular r:id="rId61"/>
    </p:embeddedFont>
    <p:embeddedFont>
      <p:font typeface="Times New Roman Bold" panose="02020803070505020304" pitchFamily="18" charset="0"/>
      <p:regular r:id="rId62"/>
      <p:bold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upadristasarath/CS691_CapstoneProject_MealMate/wiki"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7.xml"/><Relationship Id="rId5" Type="http://schemas.openxmlformats.org/officeDocument/2006/relationships/image" Target="../media/image65.gif"/><Relationship Id="rId4" Type="http://schemas.openxmlformats.org/officeDocument/2006/relationships/image" Target="../media/image6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svg"/><Relationship Id="rId4" Type="http://schemas.openxmlformats.org/officeDocument/2006/relationships/image" Target="../media/image22.jpe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9067107" y="-13083"/>
            <a:ext cx="9232619" cy="10300083"/>
          </a:xfrm>
          <a:custGeom>
            <a:avLst/>
            <a:gdLst/>
            <a:ahLst/>
            <a:cxnLst/>
            <a:rect l="l" t="t" r="r" b="b"/>
            <a:pathLst>
              <a:path w="9232619" h="10300083">
                <a:moveTo>
                  <a:pt x="0" y="0"/>
                </a:moveTo>
                <a:lnTo>
                  <a:pt x="9232620" y="0"/>
                </a:lnTo>
                <a:lnTo>
                  <a:pt x="9232620" y="10300083"/>
                </a:lnTo>
                <a:lnTo>
                  <a:pt x="0" y="10300083"/>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13083"/>
            <a:ext cx="9144000" cy="10300083"/>
          </a:xfrm>
          <a:custGeom>
            <a:avLst/>
            <a:gdLst/>
            <a:ahLst/>
            <a:cxnLst/>
            <a:rect l="l" t="t" r="r" b="b"/>
            <a:pathLst>
              <a:path w="9144000" h="10300083">
                <a:moveTo>
                  <a:pt x="0" y="0"/>
                </a:moveTo>
                <a:lnTo>
                  <a:pt x="9144000" y="0"/>
                </a:lnTo>
                <a:lnTo>
                  <a:pt x="9144000" y="10300083"/>
                </a:lnTo>
                <a:lnTo>
                  <a:pt x="0" y="10300083"/>
                </a:lnTo>
                <a:lnTo>
                  <a:pt x="0" y="0"/>
                </a:lnTo>
                <a:close/>
              </a:path>
            </a:pathLst>
          </a:custGeom>
          <a:blipFill>
            <a:blip r:embed="rId4"/>
            <a:stretch>
              <a:fillRect t="-28911" b="-28911"/>
            </a:stretch>
          </a:blipFill>
        </p:spPr>
        <p:txBody>
          <a:bodyPr/>
          <a:lstStyle/>
          <a:p>
            <a:endParaRPr lang="en-US"/>
          </a:p>
        </p:txBody>
      </p:sp>
      <p:sp>
        <p:nvSpPr>
          <p:cNvPr id="4" name="Freeform 4"/>
          <p:cNvSpPr/>
          <p:nvPr/>
        </p:nvSpPr>
        <p:spPr>
          <a:xfrm>
            <a:off x="9811638" y="1562111"/>
            <a:ext cx="7047676" cy="10094327"/>
          </a:xfrm>
          <a:custGeom>
            <a:avLst/>
            <a:gdLst/>
            <a:ahLst/>
            <a:cxnLst/>
            <a:rect l="l" t="t" r="r" b="b"/>
            <a:pathLst>
              <a:path w="7047676" h="10094327">
                <a:moveTo>
                  <a:pt x="0" y="0"/>
                </a:moveTo>
                <a:lnTo>
                  <a:pt x="7047675" y="0"/>
                </a:lnTo>
                <a:lnTo>
                  <a:pt x="7047675" y="10094327"/>
                </a:lnTo>
                <a:lnTo>
                  <a:pt x="0" y="10094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912492" y="952426"/>
            <a:ext cx="5222087" cy="6257403"/>
          </a:xfrm>
          <a:custGeom>
            <a:avLst/>
            <a:gdLst/>
            <a:ahLst/>
            <a:cxnLst/>
            <a:rect l="l" t="t" r="r" b="b"/>
            <a:pathLst>
              <a:path w="5222087" h="6257403">
                <a:moveTo>
                  <a:pt x="0" y="0"/>
                </a:moveTo>
                <a:lnTo>
                  <a:pt x="5222088" y="0"/>
                </a:lnTo>
                <a:lnTo>
                  <a:pt x="5222088" y="6257402"/>
                </a:lnTo>
                <a:lnTo>
                  <a:pt x="0" y="6257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989708" y="836256"/>
            <a:ext cx="976571" cy="976571"/>
          </a:xfrm>
          <a:custGeom>
            <a:avLst/>
            <a:gdLst/>
            <a:ahLst/>
            <a:cxnLst/>
            <a:rect l="l" t="t" r="r" b="b"/>
            <a:pathLst>
              <a:path w="976571" h="976571">
                <a:moveTo>
                  <a:pt x="0" y="0"/>
                </a:moveTo>
                <a:lnTo>
                  <a:pt x="976571" y="0"/>
                </a:lnTo>
                <a:lnTo>
                  <a:pt x="976571" y="976571"/>
                </a:lnTo>
                <a:lnTo>
                  <a:pt x="0" y="9765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0" y="1591936"/>
            <a:ext cx="8592298" cy="3786420"/>
          </a:xfrm>
          <a:prstGeom prst="rect">
            <a:avLst/>
          </a:prstGeom>
        </p:spPr>
        <p:txBody>
          <a:bodyPr lIns="0" tIns="0" rIns="0" bIns="0" rtlCol="0" anchor="t">
            <a:spAutoFit/>
          </a:bodyPr>
          <a:lstStyle/>
          <a:p>
            <a:pPr algn="ctr">
              <a:lnSpc>
                <a:spcPts val="9941"/>
              </a:lnSpc>
            </a:pPr>
            <a:endParaRPr/>
          </a:p>
          <a:p>
            <a:pPr algn="ctr">
              <a:lnSpc>
                <a:spcPts val="9941"/>
              </a:lnSpc>
            </a:pPr>
            <a:r>
              <a:rPr lang="en-US" sz="8284">
                <a:solidFill>
                  <a:srgbClr val="C1272D"/>
                </a:solidFill>
                <a:latin typeface="Atma Bold"/>
              </a:rPr>
              <a:t>MEAL</a:t>
            </a:r>
          </a:p>
          <a:p>
            <a:pPr algn="ctr">
              <a:lnSpc>
                <a:spcPts val="9941"/>
              </a:lnSpc>
            </a:pPr>
            <a:r>
              <a:rPr lang="en-US" sz="8284">
                <a:solidFill>
                  <a:srgbClr val="C1272D"/>
                </a:solidFill>
                <a:latin typeface="Atma Bold"/>
              </a:rPr>
              <a:t>MATE</a:t>
            </a:r>
          </a:p>
        </p:txBody>
      </p:sp>
      <p:sp>
        <p:nvSpPr>
          <p:cNvPr id="8" name="Freeform 8"/>
          <p:cNvSpPr/>
          <p:nvPr/>
        </p:nvSpPr>
        <p:spPr>
          <a:xfrm>
            <a:off x="6645936" y="1812827"/>
            <a:ext cx="640685" cy="640685"/>
          </a:xfrm>
          <a:custGeom>
            <a:avLst/>
            <a:gdLst/>
            <a:ahLst/>
            <a:cxnLst/>
            <a:rect l="l" t="t" r="r" b="b"/>
            <a:pathLst>
              <a:path w="640685" h="640685">
                <a:moveTo>
                  <a:pt x="0" y="0"/>
                </a:moveTo>
                <a:lnTo>
                  <a:pt x="640685" y="0"/>
                </a:lnTo>
                <a:lnTo>
                  <a:pt x="640685" y="640685"/>
                </a:lnTo>
                <a:lnTo>
                  <a:pt x="0" y="6406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6157651" y="2285570"/>
            <a:ext cx="488285" cy="488285"/>
          </a:xfrm>
          <a:custGeom>
            <a:avLst/>
            <a:gdLst/>
            <a:ahLst/>
            <a:cxnLst/>
            <a:rect l="l" t="t" r="r" b="b"/>
            <a:pathLst>
              <a:path w="488285" h="488285">
                <a:moveTo>
                  <a:pt x="0" y="0"/>
                </a:moveTo>
                <a:lnTo>
                  <a:pt x="488285" y="0"/>
                </a:lnTo>
                <a:lnTo>
                  <a:pt x="488285" y="488285"/>
                </a:lnTo>
                <a:lnTo>
                  <a:pt x="0" y="4882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460003" y="5778691"/>
            <a:ext cx="591266" cy="591266"/>
          </a:xfrm>
          <a:custGeom>
            <a:avLst/>
            <a:gdLst/>
            <a:ahLst/>
            <a:cxnLst/>
            <a:rect l="l" t="t" r="r" b="b"/>
            <a:pathLst>
              <a:path w="591266" h="591266">
                <a:moveTo>
                  <a:pt x="0" y="0"/>
                </a:moveTo>
                <a:lnTo>
                  <a:pt x="591266" y="0"/>
                </a:lnTo>
                <a:lnTo>
                  <a:pt x="591266" y="591266"/>
                </a:lnTo>
                <a:lnTo>
                  <a:pt x="0" y="5912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2492" y="6369957"/>
            <a:ext cx="839871" cy="839871"/>
          </a:xfrm>
          <a:custGeom>
            <a:avLst/>
            <a:gdLst/>
            <a:ahLst/>
            <a:cxnLst/>
            <a:rect l="l" t="t" r="r" b="b"/>
            <a:pathLst>
              <a:path w="839871" h="839871">
                <a:moveTo>
                  <a:pt x="0" y="0"/>
                </a:moveTo>
                <a:lnTo>
                  <a:pt x="839872" y="0"/>
                </a:lnTo>
                <a:lnTo>
                  <a:pt x="839872" y="839871"/>
                </a:lnTo>
                <a:lnTo>
                  <a:pt x="0" y="8398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849325" y="1427236"/>
            <a:ext cx="1903039" cy="1903039"/>
          </a:xfrm>
          <a:custGeom>
            <a:avLst/>
            <a:gdLst/>
            <a:ahLst/>
            <a:cxnLst/>
            <a:rect l="l" t="t" r="r" b="b"/>
            <a:pathLst>
              <a:path w="1903039" h="1903039">
                <a:moveTo>
                  <a:pt x="0" y="0"/>
                </a:moveTo>
                <a:lnTo>
                  <a:pt x="1903039" y="0"/>
                </a:lnTo>
                <a:lnTo>
                  <a:pt x="1903039" y="1903038"/>
                </a:lnTo>
                <a:lnTo>
                  <a:pt x="0" y="19030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flipH="1">
            <a:off x="6396567" y="4918324"/>
            <a:ext cx="1893313" cy="1893313"/>
          </a:xfrm>
          <a:custGeom>
            <a:avLst/>
            <a:gdLst/>
            <a:ahLst/>
            <a:cxnLst/>
            <a:rect l="l" t="t" r="r" b="b"/>
            <a:pathLst>
              <a:path w="1893313" h="1893313">
                <a:moveTo>
                  <a:pt x="1893313" y="0"/>
                </a:moveTo>
                <a:lnTo>
                  <a:pt x="0" y="0"/>
                </a:lnTo>
                <a:lnTo>
                  <a:pt x="0" y="1893312"/>
                </a:lnTo>
                <a:lnTo>
                  <a:pt x="1893313" y="1893312"/>
                </a:lnTo>
                <a:lnTo>
                  <a:pt x="1893313"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1045609" y="7628928"/>
            <a:ext cx="6955854" cy="1771015"/>
          </a:xfrm>
          <a:prstGeom prst="rect">
            <a:avLst/>
          </a:prstGeom>
        </p:spPr>
        <p:txBody>
          <a:bodyPr lIns="0" tIns="0" rIns="0" bIns="0" rtlCol="0" anchor="t">
            <a:spAutoFit/>
          </a:bodyPr>
          <a:lstStyle/>
          <a:p>
            <a:pPr algn="ctr">
              <a:lnSpc>
                <a:spcPts val="4759"/>
              </a:lnSpc>
            </a:pPr>
            <a:r>
              <a:rPr lang="en-US" sz="3399">
                <a:solidFill>
                  <a:srgbClr val="000000"/>
                </a:solidFill>
                <a:latin typeface="One Little Font"/>
              </a:rPr>
              <a:t>SUBJECT: CS691 </a:t>
            </a:r>
          </a:p>
          <a:p>
            <a:pPr algn="ctr">
              <a:lnSpc>
                <a:spcPts val="4759"/>
              </a:lnSpc>
            </a:pPr>
            <a:r>
              <a:rPr lang="en-US" sz="3399">
                <a:solidFill>
                  <a:srgbClr val="000000"/>
                </a:solidFill>
                <a:latin typeface="One Little Font"/>
              </a:rPr>
              <a:t>Computer Science</a:t>
            </a:r>
          </a:p>
          <a:p>
            <a:pPr algn="ctr">
              <a:lnSpc>
                <a:spcPts val="4759"/>
              </a:lnSpc>
              <a:spcBef>
                <a:spcPct val="0"/>
              </a:spcBef>
            </a:pPr>
            <a:r>
              <a:rPr lang="en-US" sz="3399">
                <a:solidFill>
                  <a:srgbClr val="000000"/>
                </a:solidFill>
                <a:latin typeface="One Little Font"/>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21402" r="18363"/>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3062128"/>
            <a:chOff x="0" y="0"/>
            <a:chExt cx="8359303" cy="4082837"/>
          </a:xfrm>
        </p:grpSpPr>
        <p:sp>
          <p:nvSpPr>
            <p:cNvPr id="9" name="TextBox 9"/>
            <p:cNvSpPr txBox="1"/>
            <p:nvPr/>
          </p:nvSpPr>
          <p:spPr>
            <a:xfrm>
              <a:off x="0" y="-47625"/>
              <a:ext cx="7565988" cy="2799291"/>
            </a:xfrm>
            <a:prstGeom prst="rect">
              <a:avLst/>
            </a:prstGeom>
          </p:spPr>
          <p:txBody>
            <a:bodyPr lIns="0" tIns="0" rIns="0" bIns="0" rtlCol="0" anchor="t">
              <a:spAutoFit/>
            </a:bodyPr>
            <a:lstStyle/>
            <a:p>
              <a:pPr>
                <a:lnSpc>
                  <a:spcPts val="2800"/>
                </a:lnSpc>
              </a:pPr>
              <a:r>
                <a:rPr lang="en-US" sz="2000">
                  <a:solidFill>
                    <a:srgbClr val="000000"/>
                  </a:solidFill>
                  <a:latin typeface="Clear Sans"/>
                </a:rPr>
                <a:t>Sarah is a busy marketing executive who often struggles with meal planning due to her demanding job. She enjoys cooking but finds it challenging to make time for it amidst her busy schedule.</a:t>
              </a:r>
            </a:p>
            <a:p>
              <a:pPr>
                <a:lnSpc>
                  <a:spcPts val="2800"/>
                </a:lnSpc>
              </a:pPr>
              <a:endParaRPr lang="en-US" sz="2000">
                <a:solidFill>
                  <a:srgbClr val="000000"/>
                </a:solidFill>
                <a:latin typeface="Clear Sans"/>
              </a:endParaRPr>
            </a:p>
          </p:txBody>
        </p:sp>
        <p:sp>
          <p:nvSpPr>
            <p:cNvPr id="10" name="TextBox 10"/>
            <p:cNvSpPr txBox="1"/>
            <p:nvPr/>
          </p:nvSpPr>
          <p:spPr>
            <a:xfrm>
              <a:off x="0" y="36330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32673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482148"/>
            <a:chOff x="0" y="0"/>
            <a:chExt cx="5967088" cy="3309530"/>
          </a:xfrm>
        </p:grpSpPr>
        <p:sp>
          <p:nvSpPr>
            <p:cNvPr id="15" name="TextBox 15"/>
            <p:cNvSpPr txBox="1"/>
            <p:nvPr/>
          </p:nvSpPr>
          <p:spPr>
            <a:xfrm>
              <a:off x="0" y="733045"/>
              <a:ext cx="5967088" cy="2576485"/>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Find convenient solution for meal planning</a:t>
              </a:r>
            </a:p>
            <a:p>
              <a:pPr marL="481793" lvl="1" indent="-240897">
                <a:lnSpc>
                  <a:spcPts val="3168"/>
                </a:lnSpc>
                <a:buFont typeface="Arial"/>
                <a:buChar char="•"/>
              </a:pPr>
              <a:r>
                <a:rPr lang="en-US" sz="2231">
                  <a:solidFill>
                    <a:srgbClr val="000000"/>
                  </a:solidFill>
                  <a:latin typeface="Clear Sans"/>
                </a:rPr>
                <a:t>Find tool to help her quickly and easily plan nutritious meals</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29266"/>
            <a:chOff x="0" y="0"/>
            <a:chExt cx="4069470" cy="2039022"/>
          </a:xfrm>
        </p:grpSpPr>
        <p:sp>
          <p:nvSpPr>
            <p:cNvPr id="18" name="TextBox 18"/>
            <p:cNvSpPr txBox="1"/>
            <p:nvPr/>
          </p:nvSpPr>
          <p:spPr>
            <a:xfrm>
              <a:off x="0" y="643504"/>
              <a:ext cx="4069470" cy="1395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Helpful</a:t>
              </a:r>
            </a:p>
            <a:p>
              <a:pPr marL="431801" lvl="1" indent="-215900">
                <a:lnSpc>
                  <a:spcPts val="2840"/>
                </a:lnSpc>
                <a:buFont typeface="Arial"/>
                <a:buChar char="•"/>
              </a:pPr>
              <a:r>
                <a:rPr lang="en-US" sz="2000">
                  <a:solidFill>
                    <a:srgbClr val="000000"/>
                  </a:solidFill>
                  <a:latin typeface="Clear Sans"/>
                </a:rPr>
                <a:t>Independent</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224591"/>
            <a:chOff x="0" y="0"/>
            <a:chExt cx="3782994" cy="2966122"/>
          </a:xfrm>
        </p:grpSpPr>
        <p:sp>
          <p:nvSpPr>
            <p:cNvPr id="24" name="TextBox 24"/>
            <p:cNvSpPr txBox="1"/>
            <p:nvPr/>
          </p:nvSpPr>
          <p:spPr>
            <a:xfrm>
              <a:off x="0" y="643504"/>
              <a:ext cx="3782994"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Enjoys Experiments with recipes</a:t>
              </a:r>
            </a:p>
            <a:p>
              <a:pPr marL="431801" lvl="1" indent="-215900">
                <a:lnSpc>
                  <a:spcPts val="2840"/>
                </a:lnSpc>
                <a:buFont typeface="Arial"/>
                <a:buChar char="•"/>
              </a:pPr>
              <a:r>
                <a:rPr lang="en-US" sz="2000">
                  <a:solidFill>
                    <a:srgbClr val="000000"/>
                  </a:solidFill>
                  <a:latin typeface="Clear Sans"/>
                </a:rPr>
                <a:t>Cooking</a:t>
              </a:r>
            </a:p>
            <a:p>
              <a:pPr marL="431801" lvl="1" indent="-215900">
                <a:lnSpc>
                  <a:spcPts val="2840"/>
                </a:lnSpc>
                <a:buFont typeface="Arial"/>
                <a:buChar char="•"/>
              </a:pPr>
              <a:r>
                <a:rPr lang="en-US" sz="2000">
                  <a:solidFill>
                    <a:srgbClr val="000000"/>
                  </a:solidFill>
                  <a:latin typeface="Clear Sans"/>
                </a:rPr>
                <a:t>maintaining a healthy lifestyle</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2224591"/>
            <a:chOff x="0" y="0"/>
            <a:chExt cx="5361427" cy="2966122"/>
          </a:xfrm>
        </p:grpSpPr>
        <p:sp>
          <p:nvSpPr>
            <p:cNvPr id="27" name="TextBox 27"/>
            <p:cNvSpPr txBox="1"/>
            <p:nvPr/>
          </p:nvSpPr>
          <p:spPr>
            <a:xfrm>
              <a:off x="0" y="643504"/>
              <a:ext cx="5361427"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by the lack of time to plan and prepare meals</a:t>
              </a:r>
            </a:p>
            <a:p>
              <a:pPr marL="431801" lvl="1" indent="-215900">
                <a:lnSpc>
                  <a:spcPts val="2840"/>
                </a:lnSpc>
                <a:buFont typeface="Arial"/>
                <a:buChar char="•"/>
              </a:pPr>
              <a:r>
                <a:rPr lang="en-US" sz="2000">
                  <a:solidFill>
                    <a:srgbClr val="000000"/>
                  </a:solidFill>
                  <a:latin typeface="Clear Sans"/>
                </a:rPr>
                <a:t>often resorting to unhealthy takeout options due to her busy schedule</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2931953"/>
            <a:chOff x="0" y="0"/>
            <a:chExt cx="7105958" cy="3909271"/>
          </a:xfrm>
        </p:grpSpPr>
        <p:sp>
          <p:nvSpPr>
            <p:cNvPr id="30" name="TextBox 30"/>
            <p:cNvSpPr txBox="1"/>
            <p:nvPr/>
          </p:nvSpPr>
          <p:spPr>
            <a:xfrm>
              <a:off x="13504" y="1609513"/>
              <a:ext cx="7092454" cy="22997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a:t>
              </a:r>
              <a:r>
                <a:rPr lang="en-US" sz="2499">
                  <a:solidFill>
                    <a:srgbClr val="000000"/>
                  </a:solidFill>
                  <a:latin typeface="Clear Sans"/>
                </a:rPr>
                <a:t>24</a:t>
              </a:r>
            </a:p>
            <a:p>
              <a:pPr>
                <a:lnSpc>
                  <a:spcPts val="3499"/>
                </a:lnSpc>
              </a:pPr>
              <a:r>
                <a:rPr lang="en-US" sz="2499">
                  <a:solidFill>
                    <a:srgbClr val="000000"/>
                  </a:solidFill>
                  <a:latin typeface="Clear Sans Bold"/>
                </a:rPr>
                <a:t>Occupation: </a:t>
              </a:r>
              <a:r>
                <a:rPr lang="en-US" sz="2499">
                  <a:solidFill>
                    <a:srgbClr val="000000"/>
                  </a:solidFill>
                  <a:latin typeface="Clear Sans"/>
                </a:rPr>
                <a:t>Marketing Manager</a:t>
              </a:r>
            </a:p>
            <a:p>
              <a:pPr>
                <a:lnSpc>
                  <a:spcPts val="3499"/>
                </a:lnSpc>
              </a:pPr>
              <a:r>
                <a:rPr lang="en-US" sz="2499">
                  <a:solidFill>
                    <a:srgbClr val="000000"/>
                  </a:solidFill>
                  <a:latin typeface="Clear Sans Medium"/>
                </a:rPr>
                <a:t>Location: </a:t>
              </a:r>
              <a:r>
                <a:rPr lang="en-US" sz="2499">
                  <a:solidFill>
                    <a:srgbClr val="000000"/>
                  </a:solidFill>
                  <a:latin typeface="Clear Sans"/>
                </a:rPr>
                <a:t>Dew Drive</a:t>
              </a:r>
            </a:p>
            <a:p>
              <a:pPr>
                <a:lnSpc>
                  <a:spcPts val="3499"/>
                </a:lnSpc>
              </a:pPr>
              <a:r>
                <a:rPr lang="en-US" sz="2499">
                  <a:solidFill>
                    <a:srgbClr val="000000"/>
                  </a:solidFill>
                  <a:latin typeface="Clear Sans Medium"/>
                </a:rPr>
                <a:t>Income Range: </a:t>
              </a:r>
              <a:r>
                <a:rPr lang="en-US" sz="2499">
                  <a:solidFill>
                    <a:srgbClr val="000000"/>
                  </a:solidFill>
                  <a:latin typeface="Clear Sans"/>
                </a:rPr>
                <a:t>$45,000 - $139,999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Sarah</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26027" r="26027"/>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3062128"/>
            <a:chOff x="0" y="0"/>
            <a:chExt cx="8359303" cy="4082837"/>
          </a:xfrm>
        </p:grpSpPr>
        <p:sp>
          <p:nvSpPr>
            <p:cNvPr id="9" name="TextBox 9"/>
            <p:cNvSpPr txBox="1"/>
            <p:nvPr/>
          </p:nvSpPr>
          <p:spPr>
            <a:xfrm>
              <a:off x="0" y="-47625"/>
              <a:ext cx="7565988" cy="2799291"/>
            </a:xfrm>
            <a:prstGeom prst="rect">
              <a:avLst/>
            </a:prstGeom>
          </p:spPr>
          <p:txBody>
            <a:bodyPr lIns="0" tIns="0" rIns="0" bIns="0" rtlCol="0" anchor="t">
              <a:spAutoFit/>
            </a:bodyPr>
            <a:lstStyle/>
            <a:p>
              <a:pPr>
                <a:lnSpc>
                  <a:spcPts val="2800"/>
                </a:lnSpc>
              </a:pPr>
              <a:r>
                <a:rPr lang="en-US" sz="2000">
                  <a:solidFill>
                    <a:srgbClr val="000000"/>
                  </a:solidFill>
                  <a:latin typeface="Clear Sans"/>
                </a:rPr>
                <a:t>Michael is a recent college graduate who has just moved into his first apartment. He is eager to learn how to cook but feels overwhelmed by the variety of ingredients available at the grocery store.</a:t>
              </a:r>
            </a:p>
            <a:p>
              <a:pPr>
                <a:lnSpc>
                  <a:spcPts val="2800"/>
                </a:lnSpc>
              </a:pPr>
              <a:endParaRPr lang="en-US" sz="2000">
                <a:solidFill>
                  <a:srgbClr val="000000"/>
                </a:solidFill>
                <a:latin typeface="Clear Sans"/>
              </a:endParaRPr>
            </a:p>
          </p:txBody>
        </p:sp>
        <p:sp>
          <p:nvSpPr>
            <p:cNvPr id="10" name="TextBox 10"/>
            <p:cNvSpPr txBox="1"/>
            <p:nvPr/>
          </p:nvSpPr>
          <p:spPr>
            <a:xfrm>
              <a:off x="0" y="36330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32673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088920"/>
            <a:chOff x="0" y="0"/>
            <a:chExt cx="5967088" cy="2785227"/>
          </a:xfrm>
        </p:grpSpPr>
        <p:sp>
          <p:nvSpPr>
            <p:cNvPr id="15" name="TextBox 15"/>
            <p:cNvSpPr txBox="1"/>
            <p:nvPr/>
          </p:nvSpPr>
          <p:spPr>
            <a:xfrm>
              <a:off x="0" y="733045"/>
              <a:ext cx="5967088" cy="2052181"/>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Improve cooking skills and become confident kitchen</a:t>
              </a:r>
            </a:p>
            <a:p>
              <a:pPr marL="481793" lvl="1" indent="-240897">
                <a:lnSpc>
                  <a:spcPts val="3168"/>
                </a:lnSpc>
                <a:buFont typeface="Arial"/>
                <a:buChar char="•"/>
              </a:pPr>
              <a:r>
                <a:rPr lang="en-US" sz="2231">
                  <a:solidFill>
                    <a:srgbClr val="000000"/>
                  </a:solidFill>
                  <a:latin typeface="Clear Sans"/>
                </a:rPr>
                <a:t>Find tool to prepare recies easily</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19741"/>
            <a:chOff x="0" y="0"/>
            <a:chExt cx="4069470" cy="2026322"/>
          </a:xfrm>
        </p:grpSpPr>
        <p:sp>
          <p:nvSpPr>
            <p:cNvPr id="18" name="TextBox 18"/>
            <p:cNvSpPr txBox="1"/>
            <p:nvPr/>
          </p:nvSpPr>
          <p:spPr>
            <a:xfrm>
              <a:off x="0" y="643504"/>
              <a:ext cx="406947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Sportive</a:t>
              </a:r>
            </a:p>
            <a:p>
              <a:pPr marL="431801" lvl="1" indent="-215900">
                <a:lnSpc>
                  <a:spcPts val="2840"/>
                </a:lnSpc>
                <a:buFont typeface="Arial"/>
                <a:buChar char="•"/>
              </a:pPr>
              <a:r>
                <a:rPr lang="en-US" sz="2000">
                  <a:solidFill>
                    <a:srgbClr val="000000"/>
                  </a:solidFill>
                  <a:latin typeface="Clear Sans"/>
                </a:rPr>
                <a:t>Motivated</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577016"/>
            <a:chOff x="0" y="0"/>
            <a:chExt cx="3782994" cy="3436022"/>
          </a:xfrm>
        </p:grpSpPr>
        <p:sp>
          <p:nvSpPr>
            <p:cNvPr id="24" name="TextBox 24"/>
            <p:cNvSpPr txBox="1"/>
            <p:nvPr/>
          </p:nvSpPr>
          <p:spPr>
            <a:xfrm>
              <a:off x="0" y="643504"/>
              <a:ext cx="3782994" cy="2792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interested to cook simple and nutritious meals to enjoy at home</a:t>
              </a:r>
            </a:p>
            <a:p>
              <a:pPr marL="431801" lvl="1" indent="-215900">
                <a:lnSpc>
                  <a:spcPts val="2840"/>
                </a:lnSpc>
                <a:buFont typeface="Arial"/>
                <a:buChar char="•"/>
              </a:pPr>
              <a:r>
                <a:rPr lang="en-US" sz="2000">
                  <a:solidFill>
                    <a:srgbClr val="000000"/>
                  </a:solidFill>
                  <a:latin typeface="Clear Sans"/>
                </a:rPr>
                <a:t>improve culinary skills </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2224591"/>
            <a:chOff x="0" y="0"/>
            <a:chExt cx="5361427" cy="2966122"/>
          </a:xfrm>
        </p:grpSpPr>
        <p:sp>
          <p:nvSpPr>
            <p:cNvPr id="27" name="TextBox 27"/>
            <p:cNvSpPr txBox="1"/>
            <p:nvPr/>
          </p:nvSpPr>
          <p:spPr>
            <a:xfrm>
              <a:off x="0" y="643504"/>
              <a:ext cx="5361427"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in lack of experience in the kitchen </a:t>
              </a:r>
            </a:p>
            <a:p>
              <a:pPr marL="431801" lvl="1" indent="-215900">
                <a:lnSpc>
                  <a:spcPts val="2840"/>
                </a:lnSpc>
                <a:buFont typeface="Arial"/>
                <a:buChar char="•"/>
              </a:pPr>
              <a:r>
                <a:rPr lang="en-US" sz="2000">
                  <a:solidFill>
                    <a:srgbClr val="000000"/>
                  </a:solidFill>
                  <a:latin typeface="Clear Sans"/>
                </a:rPr>
                <a:t>often struggles to come up with meal ideas and ends up ordering takeout instead</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3370103"/>
            <a:chOff x="0" y="0"/>
            <a:chExt cx="7105958" cy="4493471"/>
          </a:xfrm>
        </p:grpSpPr>
        <p:sp>
          <p:nvSpPr>
            <p:cNvPr id="30" name="TextBox 30"/>
            <p:cNvSpPr txBox="1"/>
            <p:nvPr/>
          </p:nvSpPr>
          <p:spPr>
            <a:xfrm>
              <a:off x="13504" y="1609513"/>
              <a:ext cx="7092454" cy="28839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a:t>
              </a:r>
              <a:r>
                <a:rPr lang="en-US" sz="2499">
                  <a:solidFill>
                    <a:srgbClr val="000000"/>
                  </a:solidFill>
                  <a:latin typeface="Clear Sans"/>
                </a:rPr>
                <a:t>25</a:t>
              </a:r>
            </a:p>
            <a:p>
              <a:pPr>
                <a:lnSpc>
                  <a:spcPts val="3499"/>
                </a:lnSpc>
              </a:pPr>
              <a:r>
                <a:rPr lang="en-US" sz="2499">
                  <a:solidFill>
                    <a:srgbClr val="000000"/>
                  </a:solidFill>
                  <a:latin typeface="Clear Sans Bold"/>
                </a:rPr>
                <a:t>Occupation: Recent College Graduate</a:t>
              </a:r>
            </a:p>
            <a:p>
              <a:pPr>
                <a:lnSpc>
                  <a:spcPts val="3499"/>
                </a:lnSpc>
              </a:pPr>
              <a:r>
                <a:rPr lang="en-US" sz="2499">
                  <a:solidFill>
                    <a:srgbClr val="000000"/>
                  </a:solidFill>
                  <a:latin typeface="Clear Sans Medium"/>
                </a:rPr>
                <a:t>Location: </a:t>
              </a:r>
              <a:r>
                <a:rPr lang="en-US" sz="2499">
                  <a:solidFill>
                    <a:srgbClr val="000000"/>
                  </a:solidFill>
                  <a:latin typeface="Clear Sans"/>
                </a:rPr>
                <a:t>New York</a:t>
              </a:r>
            </a:p>
            <a:p>
              <a:pPr>
                <a:lnSpc>
                  <a:spcPts val="3499"/>
                </a:lnSpc>
              </a:pPr>
              <a:r>
                <a:rPr lang="en-US" sz="2499">
                  <a:solidFill>
                    <a:srgbClr val="000000"/>
                  </a:solidFill>
                  <a:latin typeface="Clear Sans Medium"/>
                </a:rPr>
                <a:t>Income Range: </a:t>
              </a:r>
              <a:r>
                <a:rPr lang="en-US" sz="2499">
                  <a:solidFill>
                    <a:srgbClr val="000000"/>
                  </a:solidFill>
                  <a:latin typeface="Clear Sans"/>
                </a:rPr>
                <a:t>$55,000 - $139,999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Michael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0"/>
            <a:ext cx="10278270" cy="10287000"/>
          </a:xfrm>
          <a:custGeom>
            <a:avLst/>
            <a:gdLst/>
            <a:ahLst/>
            <a:cxnLst/>
            <a:rect l="l" t="t" r="r" b="b"/>
            <a:pathLst>
              <a:path w="10278270" h="10287000">
                <a:moveTo>
                  <a:pt x="10278270" y="0"/>
                </a:moveTo>
                <a:lnTo>
                  <a:pt x="0" y="0"/>
                </a:lnTo>
                <a:lnTo>
                  <a:pt x="0" y="10287000"/>
                </a:lnTo>
                <a:lnTo>
                  <a:pt x="10278270" y="10287000"/>
                </a:lnTo>
                <a:lnTo>
                  <a:pt x="10278270" y="0"/>
                </a:lnTo>
                <a:close/>
              </a:path>
            </a:pathLst>
          </a:custGeom>
          <a:blipFill>
            <a:blip r:embed="rId2">
              <a:extLst>
                <a:ext uri="{96DAC541-7B7A-43D3-8B79-37D633B846F1}">
                  <asvg:svgBlip xmlns:asvg="http://schemas.microsoft.com/office/drawing/2016/SVG/main" r:embed="rId3"/>
                </a:ext>
              </a:extLst>
            </a:blip>
            <a:stretch>
              <a:fillRect l="-50" r="-34"/>
            </a:stretch>
          </a:blipFill>
        </p:spPr>
        <p:txBody>
          <a:bodyPr/>
          <a:lstStyle/>
          <a:p>
            <a:endParaRPr lang="en-US"/>
          </a:p>
        </p:txBody>
      </p:sp>
      <p:grpSp>
        <p:nvGrpSpPr>
          <p:cNvPr id="3" name="Group 3"/>
          <p:cNvGrpSpPr/>
          <p:nvPr/>
        </p:nvGrpSpPr>
        <p:grpSpPr>
          <a:xfrm>
            <a:off x="686503" y="760485"/>
            <a:ext cx="4124256" cy="8766030"/>
            <a:chOff x="0" y="0"/>
            <a:chExt cx="5499008" cy="11688040"/>
          </a:xfrm>
        </p:grpSpPr>
        <p:pic>
          <p:nvPicPr>
            <p:cNvPr id="4" name="Picture 4"/>
            <p:cNvPicPr>
              <a:picLocks noChangeAspect="1"/>
            </p:cNvPicPr>
            <p:nvPr/>
          </p:nvPicPr>
          <p:blipFill>
            <a:blip r:embed="rId4"/>
            <a:srcRect l="41369" r="19689"/>
            <a:stretch>
              <a:fillRect/>
            </a:stretch>
          </p:blipFill>
          <p:spPr>
            <a:xfrm>
              <a:off x="0" y="0"/>
              <a:ext cx="5499008" cy="11688040"/>
            </a:xfrm>
            <a:prstGeom prst="rect">
              <a:avLst/>
            </a:prstGeom>
          </p:spPr>
        </p:pic>
      </p:grpSp>
      <p:pic>
        <p:nvPicPr>
          <p:cNvPr id="5" name="Picture 5"/>
          <p:cNvPicPr>
            <a:picLocks noChangeAspect="1"/>
          </p:cNvPicPr>
          <p:nvPr/>
        </p:nvPicPr>
        <p:blipFill>
          <a:blip r:embed="rId5"/>
          <a:stretch>
            <a:fillRect/>
          </a:stretch>
        </p:blipFill>
        <p:spPr>
          <a:xfrm>
            <a:off x="12475767" y="5147973"/>
            <a:ext cx="4919981" cy="1024996"/>
          </a:xfrm>
          <a:prstGeom prst="rect">
            <a:avLst/>
          </a:prstGeom>
        </p:spPr>
      </p:pic>
      <p:pic>
        <p:nvPicPr>
          <p:cNvPr id="6" name="Picture 6"/>
          <p:cNvPicPr>
            <a:picLocks noChangeAspect="1"/>
          </p:cNvPicPr>
          <p:nvPr/>
        </p:nvPicPr>
        <p:blipFill>
          <a:blip r:embed="rId6"/>
          <a:stretch>
            <a:fillRect/>
          </a:stretch>
        </p:blipFill>
        <p:spPr>
          <a:xfrm>
            <a:off x="12475767" y="5530773"/>
            <a:ext cx="4919981" cy="1024996"/>
          </a:xfrm>
          <a:prstGeom prst="rect">
            <a:avLst/>
          </a:prstGeom>
        </p:spPr>
      </p:pic>
      <p:pic>
        <p:nvPicPr>
          <p:cNvPr id="7" name="Picture 7"/>
          <p:cNvPicPr>
            <a:picLocks noChangeAspect="1"/>
          </p:cNvPicPr>
          <p:nvPr/>
        </p:nvPicPr>
        <p:blipFill>
          <a:blip r:embed="rId7"/>
          <a:stretch>
            <a:fillRect/>
          </a:stretch>
        </p:blipFill>
        <p:spPr>
          <a:xfrm>
            <a:off x="12475767" y="5930387"/>
            <a:ext cx="4919981" cy="1024996"/>
          </a:xfrm>
          <a:prstGeom prst="rect">
            <a:avLst/>
          </a:prstGeom>
        </p:spPr>
      </p:pic>
      <p:grpSp>
        <p:nvGrpSpPr>
          <p:cNvPr id="8" name="Group 8"/>
          <p:cNvGrpSpPr/>
          <p:nvPr/>
        </p:nvGrpSpPr>
        <p:grpSpPr>
          <a:xfrm>
            <a:off x="11311257" y="1257300"/>
            <a:ext cx="6269477" cy="2709703"/>
            <a:chOff x="0" y="0"/>
            <a:chExt cx="8359303" cy="3612937"/>
          </a:xfrm>
        </p:grpSpPr>
        <p:sp>
          <p:nvSpPr>
            <p:cNvPr id="9" name="TextBox 9"/>
            <p:cNvSpPr txBox="1"/>
            <p:nvPr/>
          </p:nvSpPr>
          <p:spPr>
            <a:xfrm>
              <a:off x="0" y="-47625"/>
              <a:ext cx="7565988" cy="2329391"/>
            </a:xfrm>
            <a:prstGeom prst="rect">
              <a:avLst/>
            </a:prstGeom>
          </p:spPr>
          <p:txBody>
            <a:bodyPr lIns="0" tIns="0" rIns="0" bIns="0" rtlCol="0" anchor="t">
              <a:spAutoFit/>
            </a:bodyPr>
            <a:lstStyle/>
            <a:p>
              <a:pPr>
                <a:lnSpc>
                  <a:spcPts val="2800"/>
                </a:lnSpc>
              </a:pPr>
              <a:r>
                <a:rPr lang="en-US" sz="2000">
                  <a:solidFill>
                    <a:srgbClr val="000000"/>
                  </a:solidFill>
                  <a:latin typeface="Clear Sans"/>
                </a:rPr>
                <a:t>Emily is a dedicated stay-at-home mom who prioritizes providing healthy meals for her family. She wants to reduce food waste and find creative ways to incorporate vegetables into her family's diet.</a:t>
              </a:r>
            </a:p>
          </p:txBody>
        </p:sp>
        <p:sp>
          <p:nvSpPr>
            <p:cNvPr id="10" name="TextBox 10"/>
            <p:cNvSpPr txBox="1"/>
            <p:nvPr/>
          </p:nvSpPr>
          <p:spPr>
            <a:xfrm>
              <a:off x="0" y="3163146"/>
              <a:ext cx="7565988" cy="449791"/>
            </a:xfrm>
            <a:prstGeom prst="rect">
              <a:avLst/>
            </a:prstGeom>
          </p:spPr>
          <p:txBody>
            <a:bodyPr lIns="0" tIns="0" rIns="0" bIns="0" rtlCol="0" anchor="t">
              <a:spAutoFit/>
            </a:bodyPr>
            <a:lstStyle/>
            <a:p>
              <a:pPr>
                <a:lnSpc>
                  <a:spcPts val="2800"/>
                </a:lnSpc>
              </a:pPr>
              <a:endParaRPr/>
            </a:p>
          </p:txBody>
        </p:sp>
        <p:sp>
          <p:nvSpPr>
            <p:cNvPr id="11" name="AutoShape 11"/>
            <p:cNvSpPr/>
            <p:nvPr/>
          </p:nvSpPr>
          <p:spPr>
            <a:xfrm>
              <a:off x="0" y="2797412"/>
              <a:ext cx="8359303" cy="0"/>
            </a:xfrm>
            <a:prstGeom prst="line">
              <a:avLst/>
            </a:prstGeom>
            <a:ln w="38100" cap="rnd">
              <a:solidFill>
                <a:srgbClr val="FFB923"/>
              </a:solidFill>
              <a:prstDash val="solid"/>
              <a:headEnd type="none" w="sm" len="sm"/>
              <a:tailEnd type="none" w="sm" len="sm"/>
            </a:ln>
          </p:spPr>
          <p:txBody>
            <a:bodyPr/>
            <a:lstStyle/>
            <a:p>
              <a:endParaRPr lang="en-US"/>
            </a:p>
          </p:txBody>
        </p:sp>
      </p:grpSp>
      <p:sp>
        <p:nvSpPr>
          <p:cNvPr id="12" name="AutoShape 12"/>
          <p:cNvSpPr/>
          <p:nvPr/>
        </p:nvSpPr>
        <p:spPr>
          <a:xfrm>
            <a:off x="5373343" y="4446541"/>
            <a:ext cx="12207392" cy="0"/>
          </a:xfrm>
          <a:prstGeom prst="line">
            <a:avLst/>
          </a:prstGeom>
          <a:ln w="28575" cap="rnd">
            <a:solidFill>
              <a:srgbClr val="FFB923"/>
            </a:solidFill>
            <a:prstDash val="solid"/>
            <a:headEnd type="none" w="sm" len="sm"/>
            <a:tailEnd type="none" w="sm" len="sm"/>
          </a:ln>
        </p:spPr>
        <p:txBody>
          <a:bodyPr/>
          <a:lstStyle/>
          <a:p>
            <a:endParaRPr lang="en-US"/>
          </a:p>
        </p:txBody>
      </p:sp>
      <p:sp>
        <p:nvSpPr>
          <p:cNvPr id="13" name="AutoShape 13"/>
          <p:cNvSpPr/>
          <p:nvPr/>
        </p:nvSpPr>
        <p:spPr>
          <a:xfrm>
            <a:off x="5373343" y="7266724"/>
            <a:ext cx="12207392" cy="0"/>
          </a:xfrm>
          <a:prstGeom prst="line">
            <a:avLst/>
          </a:prstGeom>
          <a:ln w="28575" cap="rnd">
            <a:solidFill>
              <a:srgbClr val="FFB923"/>
            </a:solidFill>
            <a:prstDash val="solid"/>
            <a:headEnd type="none" w="sm" len="sm"/>
            <a:tailEnd type="none" w="sm" len="sm"/>
          </a:ln>
        </p:spPr>
        <p:txBody>
          <a:bodyPr/>
          <a:lstStyle/>
          <a:p>
            <a:endParaRPr lang="en-US"/>
          </a:p>
        </p:txBody>
      </p:sp>
      <p:grpSp>
        <p:nvGrpSpPr>
          <p:cNvPr id="14" name="Group 14"/>
          <p:cNvGrpSpPr/>
          <p:nvPr/>
        </p:nvGrpSpPr>
        <p:grpSpPr>
          <a:xfrm>
            <a:off x="5383471" y="4980557"/>
            <a:ext cx="4475316" cy="2482148"/>
            <a:chOff x="0" y="0"/>
            <a:chExt cx="5967088" cy="3309530"/>
          </a:xfrm>
        </p:grpSpPr>
        <p:sp>
          <p:nvSpPr>
            <p:cNvPr id="15" name="TextBox 15"/>
            <p:cNvSpPr txBox="1"/>
            <p:nvPr/>
          </p:nvSpPr>
          <p:spPr>
            <a:xfrm>
              <a:off x="0" y="733045"/>
              <a:ext cx="5967088" cy="2576485"/>
            </a:xfrm>
            <a:prstGeom prst="rect">
              <a:avLst/>
            </a:prstGeom>
          </p:spPr>
          <p:txBody>
            <a:bodyPr lIns="0" tIns="0" rIns="0" bIns="0" rtlCol="0" anchor="t">
              <a:spAutoFit/>
            </a:bodyPr>
            <a:lstStyle/>
            <a:p>
              <a:pPr marL="481793" lvl="1" indent="-240897">
                <a:lnSpc>
                  <a:spcPts val="3168"/>
                </a:lnSpc>
                <a:buFont typeface="Arial"/>
                <a:buChar char="•"/>
              </a:pPr>
              <a:r>
                <a:rPr lang="en-US" sz="2231">
                  <a:solidFill>
                    <a:srgbClr val="000000"/>
                  </a:solidFill>
                  <a:latin typeface="Clear Sans"/>
                </a:rPr>
                <a:t>Find convenient solution for meal planning</a:t>
              </a:r>
            </a:p>
            <a:p>
              <a:pPr marL="481793" lvl="1" indent="-240897">
                <a:lnSpc>
                  <a:spcPts val="3168"/>
                </a:lnSpc>
                <a:buFont typeface="Arial"/>
                <a:buChar char="•"/>
              </a:pPr>
              <a:r>
                <a:rPr lang="en-US" sz="2231">
                  <a:solidFill>
                    <a:srgbClr val="000000"/>
                  </a:solidFill>
                  <a:latin typeface="Clear Sans"/>
                </a:rPr>
                <a:t>Find tool to help her quickly and easily plan nutritious meals</a:t>
              </a:r>
            </a:p>
          </p:txBody>
        </p:sp>
        <p:sp>
          <p:nvSpPr>
            <p:cNvPr id="16" name="TextBox 16"/>
            <p:cNvSpPr txBox="1"/>
            <p:nvPr/>
          </p:nvSpPr>
          <p:spPr>
            <a:xfrm>
              <a:off x="0" y="-28575"/>
              <a:ext cx="5967088" cy="585943"/>
            </a:xfrm>
            <a:prstGeom prst="rect">
              <a:avLst/>
            </a:prstGeom>
          </p:spPr>
          <p:txBody>
            <a:bodyPr lIns="0" tIns="0" rIns="0" bIns="0" rtlCol="0" anchor="t">
              <a:spAutoFit/>
            </a:bodyPr>
            <a:lstStyle/>
            <a:p>
              <a:pPr>
                <a:lnSpc>
                  <a:spcPts val="3626"/>
                </a:lnSpc>
              </a:pPr>
              <a:r>
                <a:rPr lang="en-US" sz="2789" spc="-27">
                  <a:solidFill>
                    <a:srgbClr val="000000"/>
                  </a:solidFill>
                  <a:latin typeface="Clear Sans Medium"/>
                </a:rPr>
                <a:t>GOALS</a:t>
              </a:r>
            </a:p>
          </p:txBody>
        </p:sp>
      </p:grpSp>
      <p:grpSp>
        <p:nvGrpSpPr>
          <p:cNvPr id="17" name="Group 17"/>
          <p:cNvGrpSpPr/>
          <p:nvPr/>
        </p:nvGrpSpPr>
        <p:grpSpPr>
          <a:xfrm>
            <a:off x="10296937" y="7693473"/>
            <a:ext cx="3052103" cy="1529266"/>
            <a:chOff x="0" y="0"/>
            <a:chExt cx="4069470" cy="2039022"/>
          </a:xfrm>
        </p:grpSpPr>
        <p:sp>
          <p:nvSpPr>
            <p:cNvPr id="18" name="TextBox 18"/>
            <p:cNvSpPr txBox="1"/>
            <p:nvPr/>
          </p:nvSpPr>
          <p:spPr>
            <a:xfrm>
              <a:off x="0" y="643504"/>
              <a:ext cx="4069470" cy="13955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Helpful</a:t>
              </a:r>
            </a:p>
            <a:p>
              <a:pPr marL="431801" lvl="1" indent="-215900">
                <a:lnSpc>
                  <a:spcPts val="2840"/>
                </a:lnSpc>
                <a:buFont typeface="Arial"/>
                <a:buChar char="•"/>
              </a:pPr>
              <a:r>
                <a:rPr lang="en-US" sz="2000">
                  <a:solidFill>
                    <a:srgbClr val="000000"/>
                  </a:solidFill>
                  <a:latin typeface="Clear Sans"/>
                </a:rPr>
                <a:t>Independent</a:t>
              </a:r>
            </a:p>
            <a:p>
              <a:pPr marL="431801" lvl="1" indent="-215900">
                <a:lnSpc>
                  <a:spcPts val="2840"/>
                </a:lnSpc>
                <a:buFont typeface="Arial"/>
                <a:buChar char="•"/>
              </a:pPr>
              <a:r>
                <a:rPr lang="en-US" sz="2000">
                  <a:solidFill>
                    <a:srgbClr val="000000"/>
                  </a:solidFill>
                  <a:latin typeface="Clear Sans"/>
                </a:rPr>
                <a:t>Resourceful</a:t>
              </a:r>
            </a:p>
          </p:txBody>
        </p:sp>
        <p:sp>
          <p:nvSpPr>
            <p:cNvPr id="19" name="TextBox 19"/>
            <p:cNvSpPr txBox="1"/>
            <p:nvPr/>
          </p:nvSpPr>
          <p:spPr>
            <a:xfrm>
              <a:off x="0" y="-28575"/>
              <a:ext cx="406947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PERSONALITY</a:t>
              </a:r>
            </a:p>
          </p:txBody>
        </p:sp>
      </p:grpSp>
      <p:grpSp>
        <p:nvGrpSpPr>
          <p:cNvPr id="20" name="Group 20"/>
          <p:cNvGrpSpPr/>
          <p:nvPr/>
        </p:nvGrpSpPr>
        <p:grpSpPr>
          <a:xfrm>
            <a:off x="10296937" y="4980557"/>
            <a:ext cx="2154622" cy="1519741"/>
            <a:chOff x="0" y="0"/>
            <a:chExt cx="2872830" cy="2026322"/>
          </a:xfrm>
        </p:grpSpPr>
        <p:sp>
          <p:nvSpPr>
            <p:cNvPr id="21" name="TextBox 21"/>
            <p:cNvSpPr txBox="1"/>
            <p:nvPr/>
          </p:nvSpPr>
          <p:spPr>
            <a:xfrm>
              <a:off x="0" y="643504"/>
              <a:ext cx="2872830" cy="13828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Comfort</a:t>
              </a:r>
            </a:p>
            <a:p>
              <a:pPr marL="431801" lvl="1" indent="-215900">
                <a:lnSpc>
                  <a:spcPts val="2840"/>
                </a:lnSpc>
                <a:buFont typeface="Arial"/>
                <a:buChar char="•"/>
              </a:pPr>
              <a:r>
                <a:rPr lang="en-US" sz="2000">
                  <a:solidFill>
                    <a:srgbClr val="000000"/>
                  </a:solidFill>
                  <a:latin typeface="Clear Sans"/>
                </a:rPr>
                <a:t>Convenience</a:t>
              </a:r>
            </a:p>
            <a:p>
              <a:pPr marL="431801" lvl="1" indent="-215900">
                <a:lnSpc>
                  <a:spcPts val="2840"/>
                </a:lnSpc>
                <a:buFont typeface="Arial"/>
                <a:buChar char="•"/>
              </a:pPr>
              <a:r>
                <a:rPr lang="en-US" sz="2000">
                  <a:solidFill>
                    <a:srgbClr val="000000"/>
                  </a:solidFill>
                  <a:latin typeface="Clear Sans"/>
                </a:rPr>
                <a:t>Price</a:t>
              </a:r>
            </a:p>
          </p:txBody>
        </p:sp>
        <p:sp>
          <p:nvSpPr>
            <p:cNvPr id="22" name="TextBox 22"/>
            <p:cNvSpPr txBox="1"/>
            <p:nvPr/>
          </p:nvSpPr>
          <p:spPr>
            <a:xfrm>
              <a:off x="0" y="-28575"/>
              <a:ext cx="2872830"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MOTIVATIONS</a:t>
              </a:r>
            </a:p>
          </p:txBody>
        </p:sp>
      </p:grpSp>
      <p:grpSp>
        <p:nvGrpSpPr>
          <p:cNvPr id="23" name="Group 23"/>
          <p:cNvGrpSpPr/>
          <p:nvPr/>
        </p:nvGrpSpPr>
        <p:grpSpPr>
          <a:xfrm>
            <a:off x="14148503" y="7693473"/>
            <a:ext cx="2837245" cy="2224591"/>
            <a:chOff x="0" y="0"/>
            <a:chExt cx="3782994" cy="2966122"/>
          </a:xfrm>
        </p:grpSpPr>
        <p:sp>
          <p:nvSpPr>
            <p:cNvPr id="24" name="TextBox 24"/>
            <p:cNvSpPr txBox="1"/>
            <p:nvPr/>
          </p:nvSpPr>
          <p:spPr>
            <a:xfrm>
              <a:off x="0" y="643504"/>
              <a:ext cx="3782994" cy="23226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passionate about cooking by finding new recipes </a:t>
              </a:r>
            </a:p>
            <a:p>
              <a:pPr marL="431801" lvl="1" indent="-215900">
                <a:lnSpc>
                  <a:spcPts val="2840"/>
                </a:lnSpc>
                <a:buFont typeface="Arial"/>
                <a:buChar char="•"/>
              </a:pPr>
              <a:r>
                <a:rPr lang="en-US" sz="2000">
                  <a:solidFill>
                    <a:srgbClr val="000000"/>
                  </a:solidFill>
                  <a:latin typeface="Clear Sans"/>
                </a:rPr>
                <a:t>interested in nutrition </a:t>
              </a:r>
            </a:p>
          </p:txBody>
        </p:sp>
        <p:sp>
          <p:nvSpPr>
            <p:cNvPr id="25" name="TextBox 25"/>
            <p:cNvSpPr txBox="1"/>
            <p:nvPr/>
          </p:nvSpPr>
          <p:spPr>
            <a:xfrm>
              <a:off x="0" y="-28575"/>
              <a:ext cx="3782994"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INTERESTS</a:t>
              </a:r>
            </a:p>
          </p:txBody>
        </p:sp>
      </p:grpSp>
      <p:grpSp>
        <p:nvGrpSpPr>
          <p:cNvPr id="26" name="Group 26"/>
          <p:cNvGrpSpPr/>
          <p:nvPr/>
        </p:nvGrpSpPr>
        <p:grpSpPr>
          <a:xfrm>
            <a:off x="5373343" y="7693473"/>
            <a:ext cx="4021070" cy="1872166"/>
            <a:chOff x="0" y="0"/>
            <a:chExt cx="5361427" cy="2496222"/>
          </a:xfrm>
        </p:grpSpPr>
        <p:sp>
          <p:nvSpPr>
            <p:cNvPr id="27" name="TextBox 27"/>
            <p:cNvSpPr txBox="1"/>
            <p:nvPr/>
          </p:nvSpPr>
          <p:spPr>
            <a:xfrm>
              <a:off x="0" y="643504"/>
              <a:ext cx="5361427" cy="1852718"/>
            </a:xfrm>
            <a:prstGeom prst="rect">
              <a:avLst/>
            </a:prstGeom>
          </p:spPr>
          <p:txBody>
            <a:bodyPr lIns="0" tIns="0" rIns="0" bIns="0" rtlCol="0" anchor="t">
              <a:spAutoFit/>
            </a:bodyPr>
            <a:lstStyle/>
            <a:p>
              <a:pPr marL="431801" lvl="1" indent="-215900">
                <a:lnSpc>
                  <a:spcPts val="2840"/>
                </a:lnSpc>
                <a:buFont typeface="Arial"/>
                <a:buChar char="•"/>
              </a:pPr>
              <a:r>
                <a:rPr lang="en-US" sz="2000">
                  <a:solidFill>
                    <a:srgbClr val="000000"/>
                  </a:solidFill>
                  <a:latin typeface="Clear Sans"/>
                </a:rPr>
                <a:t>frustrated by the challenge of finding new and exciting recipes </a:t>
              </a:r>
            </a:p>
            <a:p>
              <a:pPr marL="431801" lvl="1" indent="-215900">
                <a:lnSpc>
                  <a:spcPts val="2840"/>
                </a:lnSpc>
                <a:buFont typeface="Arial"/>
                <a:buChar char="•"/>
              </a:pPr>
              <a:r>
                <a:rPr lang="en-US" sz="2000">
                  <a:solidFill>
                    <a:srgbClr val="000000"/>
                  </a:solidFill>
                  <a:latin typeface="Clear Sans"/>
                </a:rPr>
                <a:t>feels guilty about wasting food </a:t>
              </a:r>
            </a:p>
          </p:txBody>
        </p:sp>
        <p:sp>
          <p:nvSpPr>
            <p:cNvPr id="28" name="TextBox 28"/>
            <p:cNvSpPr txBox="1"/>
            <p:nvPr/>
          </p:nvSpPr>
          <p:spPr>
            <a:xfrm>
              <a:off x="0" y="-28575"/>
              <a:ext cx="5361427" cy="528108"/>
            </a:xfrm>
            <a:prstGeom prst="rect">
              <a:avLst/>
            </a:prstGeom>
          </p:spPr>
          <p:txBody>
            <a:bodyPr lIns="0" tIns="0" rIns="0" bIns="0" rtlCol="0" anchor="t">
              <a:spAutoFit/>
            </a:bodyPr>
            <a:lstStyle/>
            <a:p>
              <a:pPr>
                <a:lnSpc>
                  <a:spcPts val="3249"/>
                </a:lnSpc>
              </a:pPr>
              <a:r>
                <a:rPr lang="en-US" sz="2499" spc="-24">
                  <a:solidFill>
                    <a:srgbClr val="000000"/>
                  </a:solidFill>
                  <a:latin typeface="Clear Sans Medium"/>
                </a:rPr>
                <a:t>FRUSTRATIONS</a:t>
              </a:r>
            </a:p>
          </p:txBody>
        </p:sp>
      </p:grpSp>
      <p:grpSp>
        <p:nvGrpSpPr>
          <p:cNvPr id="29" name="Group 29"/>
          <p:cNvGrpSpPr/>
          <p:nvPr/>
        </p:nvGrpSpPr>
        <p:grpSpPr>
          <a:xfrm>
            <a:off x="5373343" y="1028700"/>
            <a:ext cx="5329468" cy="2931953"/>
            <a:chOff x="0" y="0"/>
            <a:chExt cx="7105958" cy="3909271"/>
          </a:xfrm>
        </p:grpSpPr>
        <p:sp>
          <p:nvSpPr>
            <p:cNvPr id="30" name="TextBox 30"/>
            <p:cNvSpPr txBox="1"/>
            <p:nvPr/>
          </p:nvSpPr>
          <p:spPr>
            <a:xfrm>
              <a:off x="13504" y="1609513"/>
              <a:ext cx="7092454" cy="2299758"/>
            </a:xfrm>
            <a:prstGeom prst="rect">
              <a:avLst/>
            </a:prstGeom>
          </p:spPr>
          <p:txBody>
            <a:bodyPr lIns="0" tIns="0" rIns="0" bIns="0" rtlCol="0" anchor="t">
              <a:spAutoFit/>
            </a:bodyPr>
            <a:lstStyle/>
            <a:p>
              <a:pPr>
                <a:lnSpc>
                  <a:spcPts val="3499"/>
                </a:lnSpc>
              </a:pPr>
              <a:r>
                <a:rPr lang="en-US" sz="2499">
                  <a:solidFill>
                    <a:srgbClr val="000000"/>
                  </a:solidFill>
                  <a:latin typeface="Clear Sans Medium"/>
                </a:rPr>
                <a:t>Age: 35</a:t>
              </a:r>
            </a:p>
            <a:p>
              <a:pPr>
                <a:lnSpc>
                  <a:spcPts val="3499"/>
                </a:lnSpc>
              </a:pPr>
              <a:r>
                <a:rPr lang="en-US" sz="2499">
                  <a:solidFill>
                    <a:srgbClr val="000000"/>
                  </a:solidFill>
                  <a:latin typeface="Clear Sans Bold"/>
                </a:rPr>
                <a:t>Occupation: </a:t>
              </a:r>
              <a:r>
                <a:rPr lang="en-US" sz="2499">
                  <a:solidFill>
                    <a:srgbClr val="000000"/>
                  </a:solidFill>
                  <a:latin typeface="Clear Sans"/>
                </a:rPr>
                <a:t>Stay-at-Home Mom</a:t>
              </a:r>
            </a:p>
            <a:p>
              <a:pPr>
                <a:lnSpc>
                  <a:spcPts val="3499"/>
                </a:lnSpc>
              </a:pPr>
              <a:r>
                <a:rPr lang="en-US" sz="2499">
                  <a:solidFill>
                    <a:srgbClr val="000000"/>
                  </a:solidFill>
                  <a:latin typeface="Clear Sans Medium"/>
                </a:rPr>
                <a:t>Location: </a:t>
              </a:r>
              <a:r>
                <a:rPr lang="en-US" sz="2499">
                  <a:solidFill>
                    <a:srgbClr val="000000"/>
                  </a:solidFill>
                  <a:latin typeface="Clear Sans"/>
                </a:rPr>
                <a:t>Florida</a:t>
              </a:r>
            </a:p>
            <a:p>
              <a:pPr>
                <a:lnSpc>
                  <a:spcPts val="3499"/>
                </a:lnSpc>
              </a:pPr>
              <a:r>
                <a:rPr lang="en-US" sz="2499">
                  <a:solidFill>
                    <a:srgbClr val="000000"/>
                  </a:solidFill>
                  <a:latin typeface="Clear Sans Medium"/>
                </a:rPr>
                <a:t>Income Range: </a:t>
              </a:r>
              <a:r>
                <a:rPr lang="en-US" sz="2499">
                  <a:solidFill>
                    <a:srgbClr val="000000"/>
                  </a:solidFill>
                  <a:latin typeface="Clear Sans"/>
                </a:rPr>
                <a:t>$55,000 - $239,999</a:t>
              </a:r>
            </a:p>
          </p:txBody>
        </p:sp>
        <p:sp>
          <p:nvSpPr>
            <p:cNvPr id="31" name="TextBox 31"/>
            <p:cNvSpPr txBox="1"/>
            <p:nvPr/>
          </p:nvSpPr>
          <p:spPr>
            <a:xfrm>
              <a:off x="0" y="-66675"/>
              <a:ext cx="7105958" cy="1285875"/>
            </a:xfrm>
            <a:prstGeom prst="rect">
              <a:avLst/>
            </a:prstGeom>
          </p:spPr>
          <p:txBody>
            <a:bodyPr lIns="0" tIns="0" rIns="0" bIns="0" rtlCol="0" anchor="t">
              <a:spAutoFit/>
            </a:bodyPr>
            <a:lstStyle/>
            <a:p>
              <a:pPr marL="0" lvl="0" indent="0" algn="l">
                <a:lnSpc>
                  <a:spcPts val="7800"/>
                </a:lnSpc>
                <a:spcBef>
                  <a:spcPct val="0"/>
                </a:spcBef>
              </a:pPr>
              <a:r>
                <a:rPr lang="en-US" sz="6000" spc="-120">
                  <a:solidFill>
                    <a:srgbClr val="000000"/>
                  </a:solidFill>
                  <a:latin typeface="Hammersmith One"/>
                </a:rPr>
                <a:t>Emily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Minimal Viable Product (MVP)</a:t>
            </a:r>
          </a:p>
        </p:txBody>
      </p:sp>
      <p:sp>
        <p:nvSpPr>
          <p:cNvPr id="3" name="TextBox 3"/>
          <p:cNvSpPr txBox="1"/>
          <p:nvPr/>
        </p:nvSpPr>
        <p:spPr>
          <a:xfrm>
            <a:off x="749159" y="2499340"/>
            <a:ext cx="18221249" cy="4777740"/>
          </a:xfrm>
          <a:prstGeom prst="rect">
            <a:avLst/>
          </a:prstGeom>
        </p:spPr>
        <p:txBody>
          <a:bodyPr lIns="0" tIns="0" rIns="0" bIns="0" rtlCol="0" anchor="t">
            <a:spAutoFit/>
          </a:bodyPr>
          <a:lstStyle/>
          <a:p>
            <a:pPr>
              <a:lnSpc>
                <a:spcPts val="5459"/>
              </a:lnSpc>
            </a:pPr>
            <a:r>
              <a:rPr lang="en-US" sz="3900">
                <a:solidFill>
                  <a:srgbClr val="000000"/>
                </a:solidFill>
                <a:latin typeface="Canva Sans"/>
              </a:rPr>
              <a:t>The following are the features that we are covering in our MVP:</a:t>
            </a:r>
          </a:p>
          <a:p>
            <a:pPr marL="842010" lvl="1" indent="-421005">
              <a:lnSpc>
                <a:spcPts val="5459"/>
              </a:lnSpc>
              <a:buFont typeface="Arial"/>
              <a:buChar char="•"/>
            </a:pPr>
            <a:r>
              <a:rPr lang="en-US" sz="3900">
                <a:solidFill>
                  <a:srgbClr val="000000"/>
                </a:solidFill>
                <a:latin typeface="Canva Sans"/>
              </a:rPr>
              <a:t>uLogin Screen</a:t>
            </a:r>
          </a:p>
          <a:p>
            <a:pPr marL="842010" lvl="1" indent="-421005">
              <a:lnSpc>
                <a:spcPts val="5459"/>
              </a:lnSpc>
              <a:buFont typeface="Arial"/>
              <a:buChar char="•"/>
            </a:pPr>
            <a:r>
              <a:rPr lang="en-US" sz="3900">
                <a:solidFill>
                  <a:srgbClr val="000000"/>
                </a:solidFill>
                <a:latin typeface="Canva Sans"/>
              </a:rPr>
              <a:t>uSign in </a:t>
            </a:r>
          </a:p>
          <a:p>
            <a:pPr marL="842010" lvl="1" indent="-421005">
              <a:lnSpc>
                <a:spcPts val="5459"/>
              </a:lnSpc>
              <a:buFont typeface="Arial"/>
              <a:buChar char="•"/>
            </a:pPr>
            <a:r>
              <a:rPr lang="en-US" sz="3900">
                <a:solidFill>
                  <a:srgbClr val="000000"/>
                </a:solidFill>
                <a:latin typeface="Canva Sans"/>
              </a:rPr>
              <a:t>uHome Page</a:t>
            </a:r>
          </a:p>
          <a:p>
            <a:pPr marL="842010" lvl="1" indent="-421005">
              <a:lnSpc>
                <a:spcPts val="5459"/>
              </a:lnSpc>
              <a:buFont typeface="Arial"/>
              <a:buChar char="•"/>
            </a:pPr>
            <a:r>
              <a:rPr lang="en-US" sz="3900">
                <a:solidFill>
                  <a:srgbClr val="000000"/>
                </a:solidFill>
                <a:latin typeface="Canva Sans"/>
              </a:rPr>
              <a:t>uCamera screen</a:t>
            </a:r>
          </a:p>
          <a:p>
            <a:pPr marL="842010" lvl="1" indent="-421005">
              <a:lnSpc>
                <a:spcPts val="5459"/>
              </a:lnSpc>
              <a:buFont typeface="Arial"/>
              <a:buChar char="•"/>
            </a:pPr>
            <a:r>
              <a:rPr lang="en-US" sz="3900">
                <a:solidFill>
                  <a:srgbClr val="000000"/>
                </a:solidFill>
                <a:latin typeface="Canva Sans"/>
              </a:rPr>
              <a:t>uProfile Screen</a:t>
            </a:r>
          </a:p>
          <a:p>
            <a:pPr marL="842010" lvl="1" indent="-421005">
              <a:lnSpc>
                <a:spcPts val="5459"/>
              </a:lnSpc>
              <a:buFont typeface="Arial"/>
              <a:buChar char="•"/>
            </a:pPr>
            <a:r>
              <a:rPr lang="en-US" sz="3900">
                <a:solidFill>
                  <a:srgbClr val="000000"/>
                </a:solidFill>
                <a:latin typeface="Canva Sans"/>
              </a:rPr>
              <a:t>uHistory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341874" y="2565152"/>
            <a:ext cx="15917426" cy="6302082"/>
          </a:xfrm>
          <a:custGeom>
            <a:avLst/>
            <a:gdLst/>
            <a:ahLst/>
            <a:cxnLst/>
            <a:rect l="l" t="t" r="r" b="b"/>
            <a:pathLst>
              <a:path w="15917426" h="6302082">
                <a:moveTo>
                  <a:pt x="0" y="0"/>
                </a:moveTo>
                <a:lnTo>
                  <a:pt x="15917426" y="0"/>
                </a:lnTo>
                <a:lnTo>
                  <a:pt x="15917426" y="6302082"/>
                </a:lnTo>
                <a:lnTo>
                  <a:pt x="0" y="630208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Minimal Viable Product (MVP)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2437266"/>
            <a:ext cx="13607033" cy="6756233"/>
          </a:xfrm>
          <a:custGeom>
            <a:avLst/>
            <a:gdLst/>
            <a:ahLst/>
            <a:cxnLst/>
            <a:rect l="l" t="t" r="r" b="b"/>
            <a:pathLst>
              <a:path w="13607033" h="6756233">
                <a:moveTo>
                  <a:pt x="0" y="0"/>
                </a:moveTo>
                <a:lnTo>
                  <a:pt x="13607033" y="0"/>
                </a:lnTo>
                <a:lnTo>
                  <a:pt x="13607033" y="6756234"/>
                </a:lnTo>
                <a:lnTo>
                  <a:pt x="0" y="67562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Minimal Viable Product (MVP)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749159" y="2499340"/>
            <a:ext cx="18221249" cy="4777740"/>
          </a:xfrm>
          <a:prstGeom prst="rect">
            <a:avLst/>
          </a:prstGeom>
        </p:spPr>
        <p:txBody>
          <a:bodyPr lIns="0" tIns="0" rIns="0" bIns="0" rtlCol="0" anchor="t">
            <a:spAutoFit/>
          </a:bodyPr>
          <a:lstStyle/>
          <a:p>
            <a:pPr marL="842010" lvl="1" indent="-421005">
              <a:lnSpc>
                <a:spcPts val="5459"/>
              </a:lnSpc>
              <a:buFont typeface="Arial"/>
              <a:buChar char="•"/>
            </a:pPr>
            <a:r>
              <a:rPr lang="en-US" sz="3900">
                <a:solidFill>
                  <a:srgbClr val="000000"/>
                </a:solidFill>
                <a:latin typeface="Canva Sans"/>
              </a:rPr>
              <a:t>uReact Native</a:t>
            </a:r>
          </a:p>
          <a:p>
            <a:pPr marL="842010" lvl="1" indent="-421005">
              <a:lnSpc>
                <a:spcPts val="5459"/>
              </a:lnSpc>
              <a:buFont typeface="Arial"/>
              <a:buChar char="•"/>
            </a:pPr>
            <a:r>
              <a:rPr lang="en-US" sz="3900">
                <a:solidFill>
                  <a:srgbClr val="000000"/>
                </a:solidFill>
                <a:latin typeface="Canva Sans"/>
              </a:rPr>
              <a:t>uPython</a:t>
            </a:r>
          </a:p>
          <a:p>
            <a:pPr marL="842010" lvl="1" indent="-421005">
              <a:lnSpc>
                <a:spcPts val="5459"/>
              </a:lnSpc>
              <a:buFont typeface="Arial"/>
              <a:buChar char="•"/>
            </a:pPr>
            <a:r>
              <a:rPr lang="en-US" sz="3900">
                <a:solidFill>
                  <a:srgbClr val="000000"/>
                </a:solidFill>
                <a:latin typeface="Canva Sans"/>
              </a:rPr>
              <a:t>uFastAPI</a:t>
            </a:r>
          </a:p>
          <a:p>
            <a:pPr marL="842010" lvl="1" indent="-421005">
              <a:lnSpc>
                <a:spcPts val="5459"/>
              </a:lnSpc>
              <a:buFont typeface="Arial"/>
              <a:buChar char="•"/>
            </a:pPr>
            <a:r>
              <a:rPr lang="en-US" sz="3900">
                <a:solidFill>
                  <a:srgbClr val="000000"/>
                </a:solidFill>
                <a:latin typeface="Canva Sans"/>
              </a:rPr>
              <a:t>uFirebase Datastore</a:t>
            </a:r>
          </a:p>
          <a:p>
            <a:pPr marL="842010" lvl="1" indent="-421005">
              <a:lnSpc>
                <a:spcPts val="5459"/>
              </a:lnSpc>
              <a:buFont typeface="Arial"/>
              <a:buChar char="•"/>
            </a:pPr>
            <a:r>
              <a:rPr lang="en-US" sz="3900">
                <a:solidFill>
                  <a:srgbClr val="000000"/>
                </a:solidFill>
                <a:latin typeface="Canva Sans"/>
              </a:rPr>
              <a:t>uChatGPT API</a:t>
            </a:r>
          </a:p>
          <a:p>
            <a:pPr marL="842010" lvl="1" indent="-421005">
              <a:lnSpc>
                <a:spcPts val="5459"/>
              </a:lnSpc>
              <a:buFont typeface="Arial"/>
              <a:buChar char="•"/>
            </a:pPr>
            <a:r>
              <a:rPr lang="en-US" sz="3900">
                <a:solidFill>
                  <a:srgbClr val="000000"/>
                </a:solidFill>
                <a:latin typeface="Canva Sans"/>
              </a:rPr>
              <a:t>uGit/Github</a:t>
            </a:r>
          </a:p>
          <a:p>
            <a:pPr marL="842010" lvl="1" indent="-421005">
              <a:lnSpc>
                <a:spcPts val="5459"/>
              </a:lnSpc>
              <a:buFont typeface="Arial"/>
              <a:buChar char="•"/>
            </a:pPr>
            <a:r>
              <a:rPr lang="en-US" sz="3900">
                <a:solidFill>
                  <a:srgbClr val="000000"/>
                </a:solidFill>
                <a:latin typeface="Canva Sans"/>
              </a:rPr>
              <a:t>uJIRA</a:t>
            </a:r>
          </a:p>
        </p:txBody>
      </p:sp>
      <p:sp>
        <p:nvSpPr>
          <p:cNvPr id="3" name="Freeform 3"/>
          <p:cNvSpPr/>
          <p:nvPr/>
        </p:nvSpPr>
        <p:spPr>
          <a:xfrm>
            <a:off x="8434347" y="2123935"/>
            <a:ext cx="8824953" cy="6039130"/>
          </a:xfrm>
          <a:custGeom>
            <a:avLst/>
            <a:gdLst/>
            <a:ahLst/>
            <a:cxnLst/>
            <a:rect l="l" t="t" r="r" b="b"/>
            <a:pathLst>
              <a:path w="8824953" h="6039130">
                <a:moveTo>
                  <a:pt x="0" y="0"/>
                </a:moveTo>
                <a:lnTo>
                  <a:pt x="8824953" y="0"/>
                </a:lnTo>
                <a:lnTo>
                  <a:pt x="8824953" y="6039130"/>
                </a:lnTo>
                <a:lnTo>
                  <a:pt x="0" y="603913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Technologies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749159" y="2518390"/>
            <a:ext cx="16003768" cy="5848349"/>
          </a:xfrm>
          <a:prstGeom prst="rect">
            <a:avLst/>
          </a:prstGeom>
        </p:spPr>
        <p:txBody>
          <a:bodyPr lIns="0" tIns="0" rIns="0" bIns="0" rtlCol="0" anchor="t">
            <a:spAutoFit/>
          </a:bodyPr>
          <a:lstStyle/>
          <a:p>
            <a:pPr>
              <a:lnSpc>
                <a:spcPts val="4200"/>
              </a:lnSpc>
            </a:pPr>
            <a:r>
              <a:rPr lang="en-US" sz="3000" dirty="0">
                <a:solidFill>
                  <a:srgbClr val="000000"/>
                </a:solidFill>
                <a:latin typeface="Canva Sans"/>
              </a:rPr>
              <a:t>YOLOv7 (You Only Look Once version 7) is the latest advancement in the YOLO series of deep learning models, renowned for their exceptional object detection capabilities. This iteration further enhances the model's accuracy and processing speed, making it exceptionally adept at real-time object detection tasks. YOLOv7 is distinguished by its ability to quickly and accurately identify and classify multiple objects within images or video streams, a feature that has made it indispensable in applications requiring rapid and reliable object detection such as autonomous driving, surveillance systems, and various industrial automation processes. Its improved performance, coupled with its scalability and ease of integration into existing systems, solidifies YOLOv7's position at the forefront of object detection technology.</a:t>
            </a:r>
          </a:p>
          <a:p>
            <a:pPr>
              <a:lnSpc>
                <a:spcPts val="4200"/>
              </a:lnSpc>
            </a:pPr>
            <a:endParaRPr lang="en-US" sz="3000" dirty="0">
              <a:solidFill>
                <a:srgbClr val="000000"/>
              </a:solidFill>
              <a:latin typeface="Canva Sans"/>
            </a:endParaRPr>
          </a:p>
        </p:txBody>
      </p:sp>
      <p:sp>
        <p:nvSpPr>
          <p:cNvPr id="3" name="TextBox 3"/>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Algorithms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3" name="TextBox 3"/>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Algorithms</a:t>
            </a:r>
          </a:p>
        </p:txBody>
      </p:sp>
      <p:pic>
        <p:nvPicPr>
          <p:cNvPr id="5" name="Picture 4">
            <a:extLst>
              <a:ext uri="{FF2B5EF4-FFF2-40B4-BE49-F238E27FC236}">
                <a16:creationId xmlns:a16="http://schemas.microsoft.com/office/drawing/2014/main" id="{165C7A19-C6C5-5B52-686E-0E7360E03E7B}"/>
              </a:ext>
            </a:extLst>
          </p:cNvPr>
          <p:cNvPicPr>
            <a:picLocks noChangeAspect="1"/>
          </p:cNvPicPr>
          <p:nvPr/>
        </p:nvPicPr>
        <p:blipFill>
          <a:blip r:embed="rId2"/>
          <a:stretch>
            <a:fillRect/>
          </a:stretch>
        </p:blipFill>
        <p:spPr>
          <a:xfrm>
            <a:off x="2090300" y="2400300"/>
            <a:ext cx="14107399" cy="6553200"/>
          </a:xfrm>
          <a:prstGeom prst="rect">
            <a:avLst/>
          </a:prstGeom>
        </p:spPr>
      </p:pic>
    </p:spTree>
    <p:extLst>
      <p:ext uri="{BB962C8B-B14F-4D97-AF65-F5344CB8AC3E}">
        <p14:creationId xmlns:p14="http://schemas.microsoft.com/office/powerpoint/2010/main" val="22730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grpSp>
        <p:nvGrpSpPr>
          <p:cNvPr id="2" name="Group 2"/>
          <p:cNvGrpSpPr/>
          <p:nvPr/>
        </p:nvGrpSpPr>
        <p:grpSpPr>
          <a:xfrm>
            <a:off x="9430817" y="0"/>
            <a:ext cx="8857183" cy="10287000"/>
            <a:chOff x="0" y="0"/>
            <a:chExt cx="11809578" cy="13716000"/>
          </a:xfrm>
        </p:grpSpPr>
        <p:pic>
          <p:nvPicPr>
            <p:cNvPr id="3" name="Picture 3"/>
            <p:cNvPicPr>
              <a:picLocks noChangeAspect="1"/>
            </p:cNvPicPr>
            <p:nvPr/>
          </p:nvPicPr>
          <p:blipFill>
            <a:blip r:embed="rId2"/>
            <a:srcRect l="12744" r="12744"/>
            <a:stretch>
              <a:fillRect/>
            </a:stretch>
          </p:blipFill>
          <p:spPr>
            <a:xfrm>
              <a:off x="0" y="0"/>
              <a:ext cx="11809578" cy="13716000"/>
            </a:xfrm>
            <a:prstGeom prst="rect">
              <a:avLst/>
            </a:prstGeom>
          </p:spPr>
        </p:pic>
      </p:grpSp>
      <p:sp>
        <p:nvSpPr>
          <p:cNvPr id="4" name="TextBox 4"/>
          <p:cNvSpPr txBox="1"/>
          <p:nvPr/>
        </p:nvSpPr>
        <p:spPr>
          <a:xfrm>
            <a:off x="1207209" y="4219575"/>
            <a:ext cx="6846174" cy="1847850"/>
          </a:xfrm>
          <a:prstGeom prst="rect">
            <a:avLst/>
          </a:prstGeom>
        </p:spPr>
        <p:txBody>
          <a:bodyPr lIns="0" tIns="0" rIns="0" bIns="0" rtlCol="0" anchor="t">
            <a:spAutoFit/>
          </a:bodyPr>
          <a:lstStyle/>
          <a:p>
            <a:pPr marL="0" lvl="0" indent="0">
              <a:lnSpc>
                <a:spcPts val="7318"/>
              </a:lnSpc>
            </a:pPr>
            <a:r>
              <a:rPr lang="en-US" sz="6098">
                <a:solidFill>
                  <a:srgbClr val="000000"/>
                </a:solidFill>
                <a:latin typeface="Hobo"/>
              </a:rPr>
              <a:t>ARCHITECTURE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descr="High Gloss Bubbles "/>
          <p:cNvSpPr/>
          <p:nvPr/>
        </p:nvSpPr>
        <p:spPr>
          <a:xfrm flipH="1" flipV="1">
            <a:off x="15065659" y="-1544749"/>
            <a:ext cx="4744857" cy="379588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a:stretch>
              <a:fillRect/>
            </a:stretch>
          </a:blipFill>
        </p:spPr>
        <p:txBody>
          <a:bodyPr/>
          <a:lstStyle/>
          <a:p>
            <a:endParaRPr lang="en-US"/>
          </a:p>
        </p:txBody>
      </p:sp>
      <p:grpSp>
        <p:nvGrpSpPr>
          <p:cNvPr id="3" name="Group 3"/>
          <p:cNvGrpSpPr/>
          <p:nvPr/>
        </p:nvGrpSpPr>
        <p:grpSpPr>
          <a:xfrm>
            <a:off x="8622490" y="1452031"/>
            <a:ext cx="8636810" cy="7112247"/>
            <a:chOff x="0" y="95250"/>
            <a:chExt cx="11515747" cy="9482996"/>
          </a:xfrm>
        </p:grpSpPr>
        <p:sp>
          <p:nvSpPr>
            <p:cNvPr id="4" name="TextBox 4"/>
            <p:cNvSpPr txBox="1"/>
            <p:nvPr/>
          </p:nvSpPr>
          <p:spPr>
            <a:xfrm>
              <a:off x="0" y="95250"/>
              <a:ext cx="11515747" cy="1928283"/>
            </a:xfrm>
            <a:prstGeom prst="rect">
              <a:avLst/>
            </a:prstGeom>
          </p:spPr>
          <p:txBody>
            <a:bodyPr lIns="0" tIns="0" rIns="0" bIns="0" rtlCol="0" anchor="t">
              <a:spAutoFit/>
            </a:bodyPr>
            <a:lstStyle/>
            <a:p>
              <a:pPr marL="0" lvl="0" indent="0">
                <a:lnSpc>
                  <a:spcPts val="10999"/>
                </a:lnSpc>
              </a:pPr>
              <a:r>
                <a:rPr lang="en-US" sz="9999" strike="noStrike">
                  <a:solidFill>
                    <a:srgbClr val="000000"/>
                  </a:solidFill>
                  <a:latin typeface="Hobo"/>
                </a:rPr>
                <a:t>AGENDA</a:t>
              </a:r>
            </a:p>
          </p:txBody>
        </p:sp>
        <p:sp>
          <p:nvSpPr>
            <p:cNvPr id="5" name="TextBox 5"/>
            <p:cNvSpPr txBox="1"/>
            <p:nvPr/>
          </p:nvSpPr>
          <p:spPr>
            <a:xfrm>
              <a:off x="0" y="2687471"/>
              <a:ext cx="11515747" cy="6890775"/>
            </a:xfrm>
            <a:prstGeom prst="rect">
              <a:avLst/>
            </a:prstGeom>
          </p:spPr>
          <p:txBody>
            <a:bodyPr lIns="0" tIns="0" rIns="0" bIns="0" rtlCol="0" anchor="t">
              <a:spAutoFit/>
            </a:bodyPr>
            <a:lstStyle/>
            <a:p>
              <a:pPr marL="564495" lvl="1" indent="-282247">
                <a:lnSpc>
                  <a:spcPts val="3137"/>
                </a:lnSpc>
                <a:buFont typeface="Arial"/>
                <a:buChar char="•"/>
              </a:pPr>
              <a:r>
                <a:rPr lang="en-US" sz="2614" strike="noStrike" dirty="0">
                  <a:solidFill>
                    <a:srgbClr val="000000"/>
                  </a:solidFill>
                  <a:latin typeface="Times New Roman Bold"/>
                </a:rPr>
                <a:t>Team Member Roles and Responsibilities</a:t>
              </a:r>
            </a:p>
            <a:p>
              <a:pPr marL="564495" lvl="1" indent="-282247">
                <a:lnSpc>
                  <a:spcPts val="3137"/>
                </a:lnSpc>
                <a:buFont typeface="Arial"/>
                <a:buChar char="•"/>
              </a:pPr>
              <a:r>
                <a:rPr lang="en-US" sz="2614" strike="noStrike" dirty="0">
                  <a:solidFill>
                    <a:srgbClr val="000000"/>
                  </a:solidFill>
                  <a:latin typeface="Times New Roman Bold"/>
                </a:rPr>
                <a:t>Improvements made from Professor Feedback</a:t>
              </a:r>
            </a:p>
            <a:p>
              <a:pPr marL="564495" lvl="1" indent="-282247">
                <a:lnSpc>
                  <a:spcPts val="3137"/>
                </a:lnSpc>
                <a:buFont typeface="Arial"/>
                <a:buChar char="•"/>
              </a:pPr>
              <a:r>
                <a:rPr lang="en-US" sz="2614" strike="noStrike" dirty="0">
                  <a:solidFill>
                    <a:srgbClr val="000000"/>
                  </a:solidFill>
                  <a:latin typeface="Times New Roman Bold"/>
                </a:rPr>
                <a:t>Project Description</a:t>
              </a:r>
            </a:p>
            <a:p>
              <a:pPr marL="564495" lvl="1" indent="-282247">
                <a:lnSpc>
                  <a:spcPts val="3137"/>
                </a:lnSpc>
                <a:buFont typeface="Arial"/>
                <a:buChar char="•"/>
              </a:pPr>
              <a:r>
                <a:rPr lang="en-US" sz="2614" strike="noStrike" dirty="0">
                  <a:solidFill>
                    <a:srgbClr val="000000"/>
                  </a:solidFill>
                  <a:latin typeface="Times New Roman Bold"/>
                </a:rPr>
                <a:t>Team working agreement</a:t>
              </a:r>
            </a:p>
            <a:p>
              <a:pPr marL="564495" lvl="1" indent="-282247">
                <a:lnSpc>
                  <a:spcPts val="3137"/>
                </a:lnSpc>
                <a:buFont typeface="Arial"/>
                <a:buChar char="•"/>
              </a:pPr>
              <a:r>
                <a:rPr lang="en-US" sz="2614" strike="noStrike" dirty="0">
                  <a:solidFill>
                    <a:srgbClr val="000000"/>
                  </a:solidFill>
                  <a:latin typeface="Times New Roman Bold"/>
                </a:rPr>
                <a:t>Personas (at least 3)</a:t>
              </a:r>
            </a:p>
            <a:p>
              <a:pPr marL="564495" lvl="1" indent="-282247">
                <a:lnSpc>
                  <a:spcPts val="3137"/>
                </a:lnSpc>
                <a:buFont typeface="Arial"/>
                <a:buChar char="•"/>
              </a:pPr>
              <a:r>
                <a:rPr lang="en-US" sz="2614" strike="noStrike" dirty="0">
                  <a:solidFill>
                    <a:srgbClr val="000000"/>
                  </a:solidFill>
                  <a:latin typeface="Times New Roman Bold"/>
                </a:rPr>
                <a:t>MVP</a:t>
              </a:r>
            </a:p>
            <a:p>
              <a:pPr marL="564495" lvl="1" indent="-282247">
                <a:lnSpc>
                  <a:spcPts val="3137"/>
                </a:lnSpc>
                <a:buFont typeface="Arial"/>
                <a:buChar char="•"/>
              </a:pPr>
              <a:r>
                <a:rPr lang="en-US" sz="2614" strike="noStrike" dirty="0">
                  <a:solidFill>
                    <a:srgbClr val="000000"/>
                  </a:solidFill>
                  <a:latin typeface="Times New Roman Bold"/>
                </a:rPr>
                <a:t>Technologies</a:t>
              </a:r>
            </a:p>
            <a:p>
              <a:pPr marL="564495" lvl="1" indent="-282247">
                <a:lnSpc>
                  <a:spcPts val="3137"/>
                </a:lnSpc>
                <a:buFont typeface="Arial"/>
                <a:buChar char="•"/>
              </a:pPr>
              <a:r>
                <a:rPr lang="en-US" sz="2614" strike="noStrike" dirty="0">
                  <a:solidFill>
                    <a:srgbClr val="000000"/>
                  </a:solidFill>
                  <a:latin typeface="Times New Roman Bold"/>
                </a:rPr>
                <a:t>Algorithms</a:t>
              </a:r>
            </a:p>
            <a:p>
              <a:pPr marL="564495" lvl="1" indent="-282247">
                <a:lnSpc>
                  <a:spcPts val="3137"/>
                </a:lnSpc>
                <a:buFont typeface="Arial"/>
                <a:buChar char="•"/>
              </a:pPr>
              <a:r>
                <a:rPr lang="en-US" sz="2614" strike="noStrike" dirty="0">
                  <a:solidFill>
                    <a:srgbClr val="000000"/>
                  </a:solidFill>
                  <a:latin typeface="Times New Roman Bold"/>
                </a:rPr>
                <a:t>Diagrams</a:t>
              </a:r>
            </a:p>
            <a:p>
              <a:pPr marL="564495" lvl="1" indent="-282247">
                <a:lnSpc>
                  <a:spcPts val="3137"/>
                </a:lnSpc>
                <a:buFont typeface="Arial"/>
                <a:buChar char="•"/>
              </a:pPr>
              <a:r>
                <a:rPr lang="en-US" sz="2614" strike="noStrike" dirty="0">
                  <a:solidFill>
                    <a:srgbClr val="000000"/>
                  </a:solidFill>
                  <a:latin typeface="Times New Roman Bold"/>
                </a:rPr>
                <a:t>Architecture Diagrams, Context Diagram, ER Diagram, Sequence Diagram</a:t>
              </a:r>
            </a:p>
            <a:p>
              <a:pPr marL="564495" lvl="1" indent="-282247">
                <a:lnSpc>
                  <a:spcPts val="3137"/>
                </a:lnSpc>
                <a:buFont typeface="Arial"/>
                <a:buChar char="•"/>
              </a:pPr>
              <a:r>
                <a:rPr lang="en-US" sz="2614" strike="noStrike" dirty="0">
                  <a:solidFill>
                    <a:srgbClr val="000000"/>
                  </a:solidFill>
                  <a:latin typeface="Times New Roman Bold"/>
                </a:rPr>
                <a:t>Sprint 1-3 Recap</a:t>
              </a:r>
            </a:p>
            <a:p>
              <a:pPr marL="564495" lvl="1" indent="-282247">
                <a:lnSpc>
                  <a:spcPts val="3137"/>
                </a:lnSpc>
                <a:buFont typeface="Arial"/>
                <a:buChar char="•"/>
              </a:pPr>
              <a:r>
                <a:rPr lang="en-US" sz="2614" strike="noStrike" dirty="0">
                  <a:solidFill>
                    <a:srgbClr val="000000"/>
                  </a:solidFill>
                  <a:latin typeface="Times New Roman Bold"/>
                </a:rPr>
                <a:t>Product Backlog (Sprint 4 Backlog)</a:t>
              </a:r>
            </a:p>
          </p:txBody>
        </p:sp>
      </p:grpSp>
      <p:sp>
        <p:nvSpPr>
          <p:cNvPr id="6" name="Freeform 6"/>
          <p:cNvSpPr/>
          <p:nvPr/>
        </p:nvSpPr>
        <p:spPr>
          <a:xfrm>
            <a:off x="514350" y="1852736"/>
            <a:ext cx="6581528" cy="6581528"/>
          </a:xfrm>
          <a:custGeom>
            <a:avLst/>
            <a:gdLst/>
            <a:ahLst/>
            <a:cxnLst/>
            <a:rect l="l" t="t" r="r" b="b"/>
            <a:pathLst>
              <a:path w="6581528" h="6581528">
                <a:moveTo>
                  <a:pt x="0" y="0"/>
                </a:moveTo>
                <a:lnTo>
                  <a:pt x="6581528" y="0"/>
                </a:lnTo>
                <a:lnTo>
                  <a:pt x="6581528" y="6581528"/>
                </a:lnTo>
                <a:lnTo>
                  <a:pt x="0" y="6581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480160"/>
            <a:ext cx="17048042" cy="6778140"/>
          </a:xfrm>
          <a:custGeom>
            <a:avLst/>
            <a:gdLst/>
            <a:ahLst/>
            <a:cxnLst/>
            <a:rect l="l" t="t" r="r" b="b"/>
            <a:pathLst>
              <a:path w="17048042" h="6778140">
                <a:moveTo>
                  <a:pt x="0" y="0"/>
                </a:moveTo>
                <a:lnTo>
                  <a:pt x="17048042" y="0"/>
                </a:lnTo>
                <a:lnTo>
                  <a:pt x="17048042" y="6778140"/>
                </a:lnTo>
                <a:lnTo>
                  <a:pt x="0" y="6778140"/>
                </a:lnTo>
                <a:lnTo>
                  <a:pt x="0" y="0"/>
                </a:lnTo>
                <a:close/>
              </a:path>
            </a:pathLst>
          </a:custGeom>
          <a:blipFill>
            <a:blip r:embed="rId2"/>
            <a:stretch>
              <a:fillRect l="-254" r="-254"/>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Conceptual Architecture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277557"/>
            <a:ext cx="16166462" cy="7169656"/>
          </a:xfrm>
          <a:custGeom>
            <a:avLst/>
            <a:gdLst/>
            <a:ahLst/>
            <a:cxnLst/>
            <a:rect l="l" t="t" r="r" b="b"/>
            <a:pathLst>
              <a:path w="16166462" h="7169656">
                <a:moveTo>
                  <a:pt x="0" y="0"/>
                </a:moveTo>
                <a:lnTo>
                  <a:pt x="16166462" y="0"/>
                </a:lnTo>
                <a:lnTo>
                  <a:pt x="16166462" y="7169655"/>
                </a:lnTo>
                <a:lnTo>
                  <a:pt x="0" y="7169655"/>
                </a:lnTo>
                <a:lnTo>
                  <a:pt x="0" y="0"/>
                </a:lnTo>
                <a:close/>
              </a:path>
            </a:pathLst>
          </a:custGeom>
          <a:blipFill>
            <a:blip r:embed="rId2"/>
            <a:stretch>
              <a:fillRect l="-232" r="-232"/>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ER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652252"/>
            <a:ext cx="16661334" cy="5936688"/>
          </a:xfrm>
          <a:custGeom>
            <a:avLst/>
            <a:gdLst/>
            <a:ahLst/>
            <a:cxnLst/>
            <a:rect l="l" t="t" r="r" b="b"/>
            <a:pathLst>
              <a:path w="16661334" h="5936688">
                <a:moveTo>
                  <a:pt x="0" y="0"/>
                </a:moveTo>
                <a:lnTo>
                  <a:pt x="16661334" y="0"/>
                </a:lnTo>
                <a:lnTo>
                  <a:pt x="16661334" y="5936688"/>
                </a:lnTo>
                <a:lnTo>
                  <a:pt x="0" y="5936688"/>
                </a:lnTo>
                <a:lnTo>
                  <a:pt x="0" y="0"/>
                </a:lnTo>
                <a:close/>
              </a:path>
            </a:pathLst>
          </a:custGeom>
          <a:blipFill>
            <a:blip r:embed="rId2"/>
            <a:stretch>
              <a:fillRect t="-1926" b="-3128"/>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Sequence Architecture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90104" y="0"/>
            <a:ext cx="10597896" cy="10287000"/>
          </a:xfrm>
          <a:custGeom>
            <a:avLst/>
            <a:gdLst/>
            <a:ahLst/>
            <a:cxnLst/>
            <a:rect l="l" t="t" r="r" b="b"/>
            <a:pathLst>
              <a:path w="10597896" h="10287000">
                <a:moveTo>
                  <a:pt x="0" y="0"/>
                </a:moveTo>
                <a:lnTo>
                  <a:pt x="10597896" y="0"/>
                </a:lnTo>
                <a:lnTo>
                  <a:pt x="10597896"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07209" y="4621156"/>
            <a:ext cx="10465746" cy="981075"/>
          </a:xfrm>
          <a:prstGeom prst="rect">
            <a:avLst/>
          </a:prstGeom>
        </p:spPr>
        <p:txBody>
          <a:bodyPr lIns="0" tIns="0" rIns="0" bIns="0" rtlCol="0" anchor="t">
            <a:spAutoFit/>
          </a:bodyPr>
          <a:lstStyle/>
          <a:p>
            <a:pPr marL="0" lvl="0" indent="0">
              <a:lnSpc>
                <a:spcPts val="7774"/>
              </a:lnSpc>
            </a:pPr>
            <a:r>
              <a:rPr lang="en-US" sz="6478">
                <a:solidFill>
                  <a:srgbClr val="000000"/>
                </a:solidFill>
                <a:latin typeface="Hobo"/>
              </a:rPr>
              <a:t>Sprint 1-3 Recap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1978919"/>
            <a:ext cx="16230600" cy="3680596"/>
          </a:xfrm>
          <a:custGeom>
            <a:avLst/>
            <a:gdLst/>
            <a:ahLst/>
            <a:cxnLst/>
            <a:rect l="l" t="t" r="r" b="b"/>
            <a:pathLst>
              <a:path w="16230600" h="3680596">
                <a:moveTo>
                  <a:pt x="0" y="0"/>
                </a:moveTo>
                <a:lnTo>
                  <a:pt x="16230600" y="0"/>
                </a:lnTo>
                <a:lnTo>
                  <a:pt x="16230600" y="3680597"/>
                </a:lnTo>
                <a:lnTo>
                  <a:pt x="0" y="36805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1</a:t>
            </a:r>
          </a:p>
        </p:txBody>
      </p:sp>
      <p:sp>
        <p:nvSpPr>
          <p:cNvPr id="4" name="TextBox 4"/>
          <p:cNvSpPr txBox="1"/>
          <p:nvPr/>
        </p:nvSpPr>
        <p:spPr>
          <a:xfrm>
            <a:off x="707229" y="6230581"/>
            <a:ext cx="16873541" cy="2569137"/>
          </a:xfrm>
          <a:prstGeom prst="rect">
            <a:avLst/>
          </a:prstGeom>
        </p:spPr>
        <p:txBody>
          <a:bodyPr lIns="0" tIns="0" rIns="0" bIns="0" rtlCol="0" anchor="t">
            <a:spAutoFit/>
          </a:bodyPr>
          <a:lstStyle/>
          <a:p>
            <a:pPr marL="630378" lvl="1" indent="-315189">
              <a:lnSpc>
                <a:spcPts val="4087"/>
              </a:lnSpc>
              <a:buFont typeface="Arial"/>
              <a:buChar char="•"/>
            </a:pPr>
            <a:r>
              <a:rPr lang="en-US" sz="2919">
                <a:solidFill>
                  <a:srgbClr val="000000"/>
                </a:solidFill>
                <a:latin typeface="Canva Sans Bold"/>
              </a:rPr>
              <a:t>In sprint 0 and 1 we choose the topic and our mobile application idea.</a:t>
            </a:r>
          </a:p>
          <a:p>
            <a:pPr marL="630378" lvl="1" indent="-315189">
              <a:lnSpc>
                <a:spcPts val="4087"/>
              </a:lnSpc>
              <a:buFont typeface="Arial"/>
              <a:buChar char="•"/>
            </a:pPr>
            <a:r>
              <a:rPr lang="en-US" sz="2919">
                <a:solidFill>
                  <a:srgbClr val="000000"/>
                </a:solidFill>
                <a:latin typeface="Canva Sans Bold"/>
              </a:rPr>
              <a:t>We created our schedule, and team working agreement and assigned each team member their roles.</a:t>
            </a:r>
          </a:p>
          <a:p>
            <a:pPr marL="630378" lvl="1" indent="-315189">
              <a:lnSpc>
                <a:spcPts val="4087"/>
              </a:lnSpc>
              <a:buFont typeface="Arial"/>
              <a:buChar char="•"/>
            </a:pPr>
            <a:r>
              <a:rPr lang="en-US" sz="2919">
                <a:solidFill>
                  <a:srgbClr val="000000"/>
                </a:solidFill>
                <a:latin typeface="Canva Sans Bold"/>
              </a:rPr>
              <a:t>We also set up our development tools which we used for 4 sprints to create, maintain and update our web application and communication.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027599"/>
            <a:ext cx="16230600" cy="5090924"/>
          </a:xfrm>
          <a:custGeom>
            <a:avLst/>
            <a:gdLst/>
            <a:ahLst/>
            <a:cxnLst/>
            <a:rect l="l" t="t" r="r" b="b"/>
            <a:pathLst>
              <a:path w="16230600" h="5090924">
                <a:moveTo>
                  <a:pt x="0" y="0"/>
                </a:moveTo>
                <a:lnTo>
                  <a:pt x="16230600" y="0"/>
                </a:lnTo>
                <a:lnTo>
                  <a:pt x="16230600" y="5090924"/>
                </a:lnTo>
                <a:lnTo>
                  <a:pt x="0" y="50909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a:t>
            </a:r>
          </a:p>
        </p:txBody>
      </p:sp>
      <p:sp>
        <p:nvSpPr>
          <p:cNvPr id="4" name="TextBox 4"/>
          <p:cNvSpPr txBox="1"/>
          <p:nvPr/>
        </p:nvSpPr>
        <p:spPr>
          <a:xfrm>
            <a:off x="707229" y="6230581"/>
            <a:ext cx="16873541" cy="2569137"/>
          </a:xfrm>
          <a:prstGeom prst="rect">
            <a:avLst/>
          </a:prstGeom>
        </p:spPr>
        <p:txBody>
          <a:bodyPr lIns="0" tIns="0" rIns="0" bIns="0" rtlCol="0" anchor="t">
            <a:spAutoFit/>
          </a:bodyPr>
          <a:lstStyle/>
          <a:p>
            <a:pPr>
              <a:lnSpc>
                <a:spcPts val="4087"/>
              </a:lnSpc>
            </a:pPr>
            <a:endParaRPr/>
          </a:p>
          <a:p>
            <a:pPr>
              <a:lnSpc>
                <a:spcPts val="4087"/>
              </a:lnSpc>
            </a:pPr>
            <a:endParaRPr/>
          </a:p>
          <a:p>
            <a:pPr>
              <a:lnSpc>
                <a:spcPts val="4087"/>
              </a:lnSpc>
            </a:pPr>
            <a:endParaRPr/>
          </a:p>
          <a:p>
            <a:pPr marL="630378" lvl="1" indent="-315189">
              <a:lnSpc>
                <a:spcPts val="4087"/>
              </a:lnSpc>
              <a:buFont typeface="Arial"/>
              <a:buChar char="•"/>
            </a:pPr>
            <a:r>
              <a:rPr lang="en-US" sz="2919">
                <a:solidFill>
                  <a:srgbClr val="000000"/>
                </a:solidFill>
                <a:latin typeface="Canva Sans Bold"/>
              </a:rPr>
              <a:t>In sprint 2 we have started the project with Minimum Viable Product (MVP)</a:t>
            </a:r>
          </a:p>
          <a:p>
            <a:pPr marL="630378" lvl="1" indent="-315189">
              <a:lnSpc>
                <a:spcPts val="4087"/>
              </a:lnSpc>
              <a:buFont typeface="Arial"/>
              <a:buChar char="•"/>
            </a:pPr>
            <a:r>
              <a:rPr lang="en-US" sz="2919">
                <a:solidFill>
                  <a:srgbClr val="000000"/>
                </a:solidFill>
                <a:latin typeface="Canva Sans Bold"/>
              </a:rPr>
              <a:t>We have used Figma to design the MVP screens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789775" y="2159915"/>
            <a:ext cx="12708450" cy="7750585"/>
          </a:xfrm>
          <a:custGeom>
            <a:avLst/>
            <a:gdLst/>
            <a:ahLst/>
            <a:cxnLst/>
            <a:rect l="l" t="t" r="r" b="b"/>
            <a:pathLst>
              <a:path w="12708450" h="7750585">
                <a:moveTo>
                  <a:pt x="0" y="0"/>
                </a:moveTo>
                <a:lnTo>
                  <a:pt x="12708450" y="0"/>
                </a:lnTo>
                <a:lnTo>
                  <a:pt x="12708450" y="7750586"/>
                </a:lnTo>
                <a:lnTo>
                  <a:pt x="0" y="77505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685514" y="2522327"/>
            <a:ext cx="14598124" cy="5926346"/>
          </a:xfrm>
          <a:custGeom>
            <a:avLst/>
            <a:gdLst/>
            <a:ahLst/>
            <a:cxnLst/>
            <a:rect l="l" t="t" r="r" b="b"/>
            <a:pathLst>
              <a:path w="14598124" h="5926346">
                <a:moveTo>
                  <a:pt x="0" y="0"/>
                </a:moveTo>
                <a:lnTo>
                  <a:pt x="14598124" y="0"/>
                </a:lnTo>
                <a:lnTo>
                  <a:pt x="14598124" y="5926346"/>
                </a:lnTo>
                <a:lnTo>
                  <a:pt x="0" y="592634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2 Burndown chart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028700" y="2027599"/>
            <a:ext cx="16230600" cy="5090924"/>
          </a:xfrm>
          <a:custGeom>
            <a:avLst/>
            <a:gdLst/>
            <a:ahLst/>
            <a:cxnLst/>
            <a:rect l="l" t="t" r="r" b="b"/>
            <a:pathLst>
              <a:path w="16230600" h="5090924">
                <a:moveTo>
                  <a:pt x="0" y="0"/>
                </a:moveTo>
                <a:lnTo>
                  <a:pt x="16230600" y="0"/>
                </a:lnTo>
                <a:lnTo>
                  <a:pt x="16230600" y="5090924"/>
                </a:lnTo>
                <a:lnTo>
                  <a:pt x="0" y="50909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
        <p:nvSpPr>
          <p:cNvPr id="4" name="TextBox 4"/>
          <p:cNvSpPr txBox="1"/>
          <p:nvPr/>
        </p:nvSpPr>
        <p:spPr>
          <a:xfrm>
            <a:off x="707229" y="6230581"/>
            <a:ext cx="16873541" cy="3088272"/>
          </a:xfrm>
          <a:prstGeom prst="rect">
            <a:avLst/>
          </a:prstGeom>
        </p:spPr>
        <p:txBody>
          <a:bodyPr lIns="0" tIns="0" rIns="0" bIns="0" rtlCol="0" anchor="t">
            <a:spAutoFit/>
          </a:bodyPr>
          <a:lstStyle/>
          <a:p>
            <a:pPr>
              <a:lnSpc>
                <a:spcPts val="4087"/>
              </a:lnSpc>
            </a:pPr>
            <a:endParaRPr/>
          </a:p>
          <a:p>
            <a:pPr>
              <a:lnSpc>
                <a:spcPts val="4087"/>
              </a:lnSpc>
            </a:pPr>
            <a:endParaRPr/>
          </a:p>
          <a:p>
            <a:pPr>
              <a:lnSpc>
                <a:spcPts val="4087"/>
              </a:lnSpc>
            </a:pPr>
            <a:endParaRPr/>
          </a:p>
          <a:p>
            <a:pPr marL="630378" lvl="1" indent="-315189">
              <a:lnSpc>
                <a:spcPts val="4087"/>
              </a:lnSpc>
              <a:buFont typeface="Arial"/>
              <a:buChar char="•"/>
            </a:pPr>
            <a:r>
              <a:rPr lang="en-US" sz="2919">
                <a:solidFill>
                  <a:srgbClr val="000000"/>
                </a:solidFill>
                <a:latin typeface="Canva Sans Bold"/>
              </a:rPr>
              <a:t>In sprint 3 we created Registration page by integrating it with Firebase</a:t>
            </a:r>
          </a:p>
          <a:p>
            <a:pPr marL="630378" lvl="1" indent="-315189">
              <a:lnSpc>
                <a:spcPts val="4087"/>
              </a:lnSpc>
              <a:buFont typeface="Arial"/>
              <a:buChar char="•"/>
            </a:pPr>
            <a:r>
              <a:rPr lang="en-US" sz="2919">
                <a:solidFill>
                  <a:srgbClr val="000000"/>
                </a:solidFill>
                <a:latin typeface="Canva Sans Bold"/>
              </a:rPr>
              <a:t>We have created Profile screen, where user can update the Phone number</a:t>
            </a:r>
          </a:p>
          <a:p>
            <a:pPr marL="630378" lvl="1" indent="-315189">
              <a:lnSpc>
                <a:spcPts val="4087"/>
              </a:lnSpc>
              <a:buFont typeface="Arial"/>
              <a:buChar char="•"/>
            </a:pPr>
            <a:r>
              <a:rPr lang="en-US" sz="2919">
                <a:solidFill>
                  <a:srgbClr val="000000"/>
                </a:solidFill>
                <a:latin typeface="Canva Sans Bold"/>
              </a:rPr>
              <a:t>We have created history screen by listing down the history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479565" y="2077915"/>
            <a:ext cx="13066242" cy="7862556"/>
          </a:xfrm>
          <a:custGeom>
            <a:avLst/>
            <a:gdLst/>
            <a:ahLst/>
            <a:cxnLst/>
            <a:rect l="l" t="t" r="r" b="b"/>
            <a:pathLst>
              <a:path w="13066242" h="7862556">
                <a:moveTo>
                  <a:pt x="0" y="0"/>
                </a:moveTo>
                <a:lnTo>
                  <a:pt x="13066242" y="0"/>
                </a:lnTo>
                <a:lnTo>
                  <a:pt x="13066242" y="7862556"/>
                </a:lnTo>
                <a:lnTo>
                  <a:pt x="0" y="786255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descr="High Gloss Bubbles "/>
          <p:cNvSpPr/>
          <p:nvPr/>
        </p:nvSpPr>
        <p:spPr>
          <a:xfrm flipH="1" flipV="1">
            <a:off x="15065659" y="-1544749"/>
            <a:ext cx="4744857" cy="379588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a:stretch>
              <a:fillRect/>
            </a:stretch>
          </a:blipFill>
        </p:spPr>
        <p:txBody>
          <a:bodyPr/>
          <a:lstStyle/>
          <a:p>
            <a:endParaRPr lang="en-US"/>
          </a:p>
        </p:txBody>
      </p:sp>
      <p:grpSp>
        <p:nvGrpSpPr>
          <p:cNvPr id="3" name="Group 3"/>
          <p:cNvGrpSpPr/>
          <p:nvPr/>
        </p:nvGrpSpPr>
        <p:grpSpPr>
          <a:xfrm>
            <a:off x="8622490" y="1452031"/>
            <a:ext cx="8636810" cy="7907337"/>
            <a:chOff x="0" y="95250"/>
            <a:chExt cx="11515747" cy="10543116"/>
          </a:xfrm>
        </p:grpSpPr>
        <p:sp>
          <p:nvSpPr>
            <p:cNvPr id="4" name="TextBox 4"/>
            <p:cNvSpPr txBox="1"/>
            <p:nvPr/>
          </p:nvSpPr>
          <p:spPr>
            <a:xfrm>
              <a:off x="0" y="95250"/>
              <a:ext cx="11515747" cy="1928283"/>
            </a:xfrm>
            <a:prstGeom prst="rect">
              <a:avLst/>
            </a:prstGeom>
          </p:spPr>
          <p:txBody>
            <a:bodyPr lIns="0" tIns="0" rIns="0" bIns="0" rtlCol="0" anchor="t">
              <a:spAutoFit/>
            </a:bodyPr>
            <a:lstStyle/>
            <a:p>
              <a:pPr marL="0" lvl="0" indent="0">
                <a:lnSpc>
                  <a:spcPts val="10999"/>
                </a:lnSpc>
              </a:pPr>
              <a:r>
                <a:rPr lang="en-US" sz="9999" strike="noStrike">
                  <a:solidFill>
                    <a:srgbClr val="000000"/>
                  </a:solidFill>
                  <a:latin typeface="Hobo"/>
                </a:rPr>
                <a:t>AGENDA</a:t>
              </a:r>
            </a:p>
          </p:txBody>
        </p:sp>
        <p:sp>
          <p:nvSpPr>
            <p:cNvPr id="5" name="TextBox 5"/>
            <p:cNvSpPr txBox="1"/>
            <p:nvPr/>
          </p:nvSpPr>
          <p:spPr>
            <a:xfrm>
              <a:off x="0" y="2687471"/>
              <a:ext cx="11515747" cy="7950895"/>
            </a:xfrm>
            <a:prstGeom prst="rect">
              <a:avLst/>
            </a:prstGeom>
          </p:spPr>
          <p:txBody>
            <a:bodyPr lIns="0" tIns="0" rIns="0" bIns="0" rtlCol="0" anchor="t">
              <a:spAutoFit/>
            </a:bodyPr>
            <a:lstStyle/>
            <a:p>
              <a:pPr marL="559240" lvl="1" indent="-279620">
                <a:lnSpc>
                  <a:spcPts val="3108"/>
                </a:lnSpc>
                <a:buFont typeface="Arial"/>
                <a:buChar char="•"/>
              </a:pPr>
              <a:r>
                <a:rPr lang="en-US" sz="2590" dirty="0">
                  <a:solidFill>
                    <a:srgbClr val="000000"/>
                  </a:solidFill>
                  <a:latin typeface="Times New Roman Bold"/>
                </a:rPr>
                <a:t>Stories or Tasks committed for this Sprint ( Stories and Acceptance Criteria)</a:t>
              </a:r>
            </a:p>
            <a:p>
              <a:pPr marL="559240" lvl="1" indent="-279620">
                <a:lnSpc>
                  <a:spcPts val="3108"/>
                </a:lnSpc>
                <a:buFont typeface="Arial"/>
                <a:buChar char="•"/>
              </a:pPr>
              <a:r>
                <a:rPr lang="en-US" sz="2590" dirty="0">
                  <a:solidFill>
                    <a:srgbClr val="000000"/>
                  </a:solidFill>
                  <a:latin typeface="Times New Roman Bold"/>
                </a:rPr>
                <a:t>Sprint Summary</a:t>
              </a:r>
            </a:p>
            <a:p>
              <a:pPr marL="559240" lvl="1" indent="-279620">
                <a:lnSpc>
                  <a:spcPts val="3108"/>
                </a:lnSpc>
                <a:buFont typeface="Arial"/>
                <a:buChar char="•"/>
              </a:pPr>
              <a:r>
                <a:rPr lang="en-US" sz="2590" dirty="0">
                  <a:solidFill>
                    <a:srgbClr val="000000"/>
                  </a:solidFill>
                  <a:latin typeface="Times New Roman Bold"/>
                </a:rPr>
                <a:t>Test Cases</a:t>
              </a:r>
            </a:p>
            <a:p>
              <a:pPr marL="559240" lvl="1" indent="-279620">
                <a:lnSpc>
                  <a:spcPts val="3108"/>
                </a:lnSpc>
                <a:buFont typeface="Arial"/>
                <a:buChar char="•"/>
              </a:pPr>
              <a:r>
                <a:rPr lang="en-US" sz="2590" dirty="0">
                  <a:solidFill>
                    <a:srgbClr val="000000"/>
                  </a:solidFill>
                  <a:latin typeface="Times New Roman Bold"/>
                </a:rPr>
                <a:t>Stories completed and Stories not completed</a:t>
              </a:r>
            </a:p>
            <a:p>
              <a:pPr marL="559240" lvl="1" indent="-279620">
                <a:lnSpc>
                  <a:spcPts val="3108"/>
                </a:lnSpc>
                <a:buFont typeface="Arial"/>
                <a:buChar char="•"/>
              </a:pPr>
              <a:r>
                <a:rPr lang="en-US" sz="2590" dirty="0">
                  <a:solidFill>
                    <a:srgbClr val="000000"/>
                  </a:solidFill>
                  <a:latin typeface="Times New Roman Bold"/>
                </a:rPr>
                <a:t>API usage in the Application</a:t>
              </a:r>
            </a:p>
            <a:p>
              <a:pPr marL="559240" lvl="1" indent="-279620">
                <a:lnSpc>
                  <a:spcPts val="3108"/>
                </a:lnSpc>
                <a:buFont typeface="Arial"/>
                <a:buChar char="•"/>
              </a:pPr>
              <a:r>
                <a:rPr lang="en-US" sz="2590" dirty="0">
                  <a:solidFill>
                    <a:srgbClr val="000000"/>
                  </a:solidFill>
                  <a:latin typeface="Times New Roman Bold"/>
                </a:rPr>
                <a:t>Metrics</a:t>
              </a:r>
            </a:p>
            <a:p>
              <a:pPr marL="559240" lvl="1" indent="-279620">
                <a:lnSpc>
                  <a:spcPts val="3108"/>
                </a:lnSpc>
                <a:buFont typeface="Arial"/>
                <a:buChar char="•"/>
              </a:pPr>
              <a:r>
                <a:rPr lang="en-US" sz="2590" dirty="0">
                  <a:solidFill>
                    <a:srgbClr val="000000"/>
                  </a:solidFill>
                  <a:latin typeface="Times New Roman Bold"/>
                </a:rPr>
                <a:t>Team velocity</a:t>
              </a:r>
            </a:p>
            <a:p>
              <a:pPr marL="559240" lvl="1" indent="-279620">
                <a:lnSpc>
                  <a:spcPts val="3108"/>
                </a:lnSpc>
                <a:buFont typeface="Arial"/>
                <a:buChar char="•"/>
              </a:pPr>
              <a:r>
                <a:rPr lang="en-US" sz="2590" dirty="0">
                  <a:solidFill>
                    <a:srgbClr val="000000"/>
                  </a:solidFill>
                  <a:latin typeface="Times New Roman Bold"/>
                </a:rPr>
                <a:t>Burndown Charts</a:t>
              </a:r>
            </a:p>
            <a:p>
              <a:pPr marL="559240" lvl="1" indent="-279620">
                <a:lnSpc>
                  <a:spcPts val="3108"/>
                </a:lnSpc>
                <a:buFont typeface="Arial"/>
                <a:buChar char="•"/>
              </a:pPr>
              <a:r>
                <a:rPr lang="en-US" sz="2590" dirty="0">
                  <a:solidFill>
                    <a:srgbClr val="000000"/>
                  </a:solidFill>
                  <a:latin typeface="Times New Roman Bold"/>
                </a:rPr>
                <a:t>Completed/Committed Ratio</a:t>
              </a:r>
            </a:p>
            <a:p>
              <a:pPr marL="559240" lvl="1" indent="-279620">
                <a:lnSpc>
                  <a:spcPts val="3108"/>
                </a:lnSpc>
                <a:buFont typeface="Arial"/>
                <a:buChar char="•"/>
              </a:pPr>
              <a:r>
                <a:rPr lang="en-US" sz="2590" dirty="0">
                  <a:solidFill>
                    <a:srgbClr val="000000"/>
                  </a:solidFill>
                  <a:latin typeface="Times New Roman Bold"/>
                </a:rPr>
                <a:t>Retrospective</a:t>
              </a:r>
            </a:p>
            <a:p>
              <a:pPr marL="559240" lvl="1" indent="-279620">
                <a:lnSpc>
                  <a:spcPts val="3108"/>
                </a:lnSpc>
                <a:buFont typeface="Arial"/>
                <a:buChar char="•"/>
              </a:pPr>
              <a:r>
                <a:rPr lang="en-US" sz="2590" dirty="0">
                  <a:solidFill>
                    <a:srgbClr val="000000"/>
                  </a:solidFill>
                  <a:latin typeface="Times New Roman Bold"/>
                </a:rPr>
                <a:t>Sprint Backlog (Stories planned for sprint 4)</a:t>
              </a:r>
            </a:p>
            <a:p>
              <a:pPr marL="559240" lvl="1" indent="-279620">
                <a:lnSpc>
                  <a:spcPts val="3108"/>
                </a:lnSpc>
                <a:buFont typeface="Arial"/>
                <a:buChar char="•"/>
              </a:pPr>
              <a:r>
                <a:rPr lang="en-US" sz="2590" dirty="0">
                  <a:solidFill>
                    <a:srgbClr val="000000"/>
                  </a:solidFill>
                  <a:latin typeface="Times New Roman Bold"/>
                </a:rPr>
                <a:t>Project Demo ( current sprint)</a:t>
              </a:r>
            </a:p>
            <a:p>
              <a:pPr marL="559240" lvl="1" indent="-279620">
                <a:lnSpc>
                  <a:spcPts val="3108"/>
                </a:lnSpc>
                <a:buFont typeface="Arial"/>
                <a:buChar char="•"/>
              </a:pPr>
              <a:r>
                <a:rPr lang="en-US" sz="2590" dirty="0" err="1">
                  <a:solidFill>
                    <a:srgbClr val="000000"/>
                  </a:solidFill>
                  <a:latin typeface="Times New Roman Bold"/>
                </a:rPr>
                <a:t>Github</a:t>
              </a:r>
              <a:r>
                <a:rPr lang="en-US" sz="2590" dirty="0">
                  <a:solidFill>
                    <a:srgbClr val="000000"/>
                  </a:solidFill>
                  <a:latin typeface="Times New Roman Bold"/>
                </a:rPr>
                <a:t> link</a:t>
              </a:r>
            </a:p>
            <a:p>
              <a:pPr marL="559240" lvl="1" indent="-279620">
                <a:lnSpc>
                  <a:spcPts val="3108"/>
                </a:lnSpc>
                <a:buFont typeface="Arial"/>
                <a:buChar char="•"/>
              </a:pPr>
              <a:r>
                <a:rPr lang="en-US" sz="2590" dirty="0">
                  <a:solidFill>
                    <a:srgbClr val="000000"/>
                  </a:solidFill>
                  <a:latin typeface="Times New Roman Bold"/>
                </a:rPr>
                <a:t>Future Scope</a:t>
              </a:r>
            </a:p>
          </p:txBody>
        </p:sp>
      </p:grpSp>
      <p:sp>
        <p:nvSpPr>
          <p:cNvPr id="6" name="Freeform 6"/>
          <p:cNvSpPr/>
          <p:nvPr/>
        </p:nvSpPr>
        <p:spPr>
          <a:xfrm>
            <a:off x="514350" y="1852736"/>
            <a:ext cx="6581528" cy="6581528"/>
          </a:xfrm>
          <a:custGeom>
            <a:avLst/>
            <a:gdLst/>
            <a:ahLst/>
            <a:cxnLst/>
            <a:rect l="l" t="t" r="r" b="b"/>
            <a:pathLst>
              <a:path w="6581528" h="6581528">
                <a:moveTo>
                  <a:pt x="0" y="0"/>
                </a:moveTo>
                <a:lnTo>
                  <a:pt x="6581528" y="0"/>
                </a:lnTo>
                <a:lnTo>
                  <a:pt x="6581528" y="6581528"/>
                </a:lnTo>
                <a:lnTo>
                  <a:pt x="0" y="6581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3191700" y="2097299"/>
            <a:ext cx="11904600" cy="7699093"/>
          </a:xfrm>
          <a:custGeom>
            <a:avLst/>
            <a:gdLst/>
            <a:ahLst/>
            <a:cxnLst/>
            <a:rect l="l" t="t" r="r" b="b"/>
            <a:pathLst>
              <a:path w="11904600" h="7699093">
                <a:moveTo>
                  <a:pt x="0" y="0"/>
                </a:moveTo>
                <a:lnTo>
                  <a:pt x="11904600" y="0"/>
                </a:lnTo>
                <a:lnTo>
                  <a:pt x="11904600" y="7699093"/>
                </a:lnTo>
                <a:lnTo>
                  <a:pt x="0" y="7699093"/>
                </a:lnTo>
                <a:lnTo>
                  <a:pt x="0" y="0"/>
                </a:lnTo>
                <a:close/>
              </a:path>
            </a:pathLst>
          </a:custGeom>
          <a:blipFill>
            <a:blip r:embed="rId2"/>
            <a:stretch>
              <a:fillRect t="-454" b="-454"/>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25536" y="1995521"/>
            <a:ext cx="3465743" cy="7530672"/>
          </a:xfrm>
          <a:custGeom>
            <a:avLst/>
            <a:gdLst/>
            <a:ahLst/>
            <a:cxnLst/>
            <a:rect l="l" t="t" r="r" b="b"/>
            <a:pathLst>
              <a:path w="3465743" h="7530672">
                <a:moveTo>
                  <a:pt x="0" y="0"/>
                </a:moveTo>
                <a:lnTo>
                  <a:pt x="3465743" y="0"/>
                </a:lnTo>
                <a:lnTo>
                  <a:pt x="3465743" y="7530671"/>
                </a:lnTo>
                <a:lnTo>
                  <a:pt x="0" y="75306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541293" y="2606042"/>
            <a:ext cx="15546268" cy="6230566"/>
          </a:xfrm>
          <a:custGeom>
            <a:avLst/>
            <a:gdLst/>
            <a:ahLst/>
            <a:cxnLst/>
            <a:rect l="l" t="t" r="r" b="b"/>
            <a:pathLst>
              <a:path w="15546268" h="6230566">
                <a:moveTo>
                  <a:pt x="0" y="0"/>
                </a:moveTo>
                <a:lnTo>
                  <a:pt x="15546269" y="0"/>
                </a:lnTo>
                <a:lnTo>
                  <a:pt x="15546269" y="6230567"/>
                </a:lnTo>
                <a:lnTo>
                  <a:pt x="0" y="62305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3 Burndown chart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1749425"/>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Improvements Made from Professor Feedback from Sprint 1 - 3</a:t>
            </a:r>
          </a:p>
        </p:txBody>
      </p:sp>
      <p:sp>
        <p:nvSpPr>
          <p:cNvPr id="3" name="TextBox 3"/>
          <p:cNvSpPr txBox="1"/>
          <p:nvPr/>
        </p:nvSpPr>
        <p:spPr>
          <a:xfrm>
            <a:off x="1854775" y="3282172"/>
            <a:ext cx="14698666" cy="42481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Canva Sans Bold"/>
              </a:rPr>
              <a:t>Added Personas Screen, which we missed in Sprint 1</a:t>
            </a:r>
          </a:p>
          <a:p>
            <a:pPr marL="647700" lvl="1" indent="-323850">
              <a:lnSpc>
                <a:spcPts val="4200"/>
              </a:lnSpc>
              <a:buFont typeface="Arial"/>
              <a:buChar char="•"/>
            </a:pPr>
            <a:r>
              <a:rPr lang="en-US" sz="3000">
                <a:solidFill>
                  <a:srgbClr val="000000"/>
                </a:solidFill>
                <a:latin typeface="Canva Sans Bold"/>
              </a:rPr>
              <a:t>Removed “How could we do things differently” section from Retrospective slide in Sprint 1</a:t>
            </a:r>
          </a:p>
          <a:p>
            <a:pPr marL="647700" lvl="1" indent="-323850">
              <a:lnSpc>
                <a:spcPts val="4200"/>
              </a:lnSpc>
              <a:buFont typeface="Arial"/>
              <a:buChar char="•"/>
            </a:pPr>
            <a:r>
              <a:rPr lang="en-US" sz="3000">
                <a:solidFill>
                  <a:srgbClr val="000000"/>
                </a:solidFill>
                <a:latin typeface="Canva Sans Bold"/>
              </a:rPr>
              <a:t>The slides order is followed as per the checklist in Sprint 2</a:t>
            </a:r>
          </a:p>
          <a:p>
            <a:pPr marL="647700" lvl="1" indent="-323850">
              <a:lnSpc>
                <a:spcPts val="4200"/>
              </a:lnSpc>
              <a:buFont typeface="Arial"/>
              <a:buChar char="•"/>
            </a:pPr>
            <a:r>
              <a:rPr lang="en-US" sz="3000">
                <a:solidFill>
                  <a:srgbClr val="000000"/>
                </a:solidFill>
                <a:latin typeface="Canva Sans Bold"/>
              </a:rPr>
              <a:t>We linked the test cases with User Stories ID’s, that link them with the corresponding stories</a:t>
            </a:r>
          </a:p>
          <a:p>
            <a:pPr marL="647700" lvl="1" indent="-323850">
              <a:lnSpc>
                <a:spcPts val="4200"/>
              </a:lnSpc>
              <a:buFont typeface="Arial"/>
              <a:buChar char="•"/>
            </a:pPr>
            <a:r>
              <a:rPr lang="en-US" sz="3000">
                <a:solidFill>
                  <a:srgbClr val="000000"/>
                </a:solidFill>
                <a:latin typeface="Canva Sans Bold"/>
              </a:rPr>
              <a:t>The user stories format was changed to “As a [user], I want [functionality], “so that” [benefit from 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741653" y="3300844"/>
            <a:ext cx="14804694" cy="2517397"/>
          </a:xfrm>
          <a:custGeom>
            <a:avLst/>
            <a:gdLst/>
            <a:ahLst/>
            <a:cxnLst/>
            <a:rect l="l" t="t" r="r" b="b"/>
            <a:pathLst>
              <a:path w="14804694" h="2517397">
                <a:moveTo>
                  <a:pt x="0" y="0"/>
                </a:moveTo>
                <a:lnTo>
                  <a:pt x="14804694" y="0"/>
                </a:lnTo>
                <a:lnTo>
                  <a:pt x="14804694" y="2517397"/>
                </a:lnTo>
                <a:lnTo>
                  <a:pt x="0" y="25173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Hobo"/>
              </a:rPr>
              <a:t>Sprint 4 Backlog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607392" y="2444877"/>
            <a:ext cx="15073215" cy="5894875"/>
          </a:xfrm>
          <a:custGeom>
            <a:avLst/>
            <a:gdLst/>
            <a:ahLst/>
            <a:cxnLst/>
            <a:rect l="l" t="t" r="r" b="b"/>
            <a:pathLst>
              <a:path w="15073215" h="5894875">
                <a:moveTo>
                  <a:pt x="0" y="0"/>
                </a:moveTo>
                <a:lnTo>
                  <a:pt x="15073216" y="0"/>
                </a:lnTo>
                <a:lnTo>
                  <a:pt x="15073216" y="5894876"/>
                </a:lnTo>
                <a:lnTo>
                  <a:pt x="0" y="58948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ACCEPTANCE CRITERIA AND USER STORIES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580792" y="2306271"/>
            <a:ext cx="17490554" cy="5283300"/>
          </a:xfrm>
          <a:custGeom>
            <a:avLst/>
            <a:gdLst/>
            <a:ahLst/>
            <a:cxnLst/>
            <a:rect l="l" t="t" r="r" b="b"/>
            <a:pathLst>
              <a:path w="17490554" h="5283300">
                <a:moveTo>
                  <a:pt x="0" y="0"/>
                </a:moveTo>
                <a:lnTo>
                  <a:pt x="17490554" y="0"/>
                </a:lnTo>
                <a:lnTo>
                  <a:pt x="17490554" y="5283299"/>
                </a:lnTo>
                <a:lnTo>
                  <a:pt x="0" y="52832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Test Cases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3563954"/>
            <a:ext cx="16161881" cy="2143801"/>
          </a:xfrm>
          <a:custGeom>
            <a:avLst/>
            <a:gdLst/>
            <a:ahLst/>
            <a:cxnLst/>
            <a:rect l="l" t="t" r="r" b="b"/>
            <a:pathLst>
              <a:path w="16161881" h="2143801">
                <a:moveTo>
                  <a:pt x="0" y="0"/>
                </a:moveTo>
                <a:lnTo>
                  <a:pt x="16161881" y="0"/>
                </a:lnTo>
                <a:lnTo>
                  <a:pt x="16161881" y="2143802"/>
                </a:lnTo>
                <a:lnTo>
                  <a:pt x="0" y="21438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Stories/Task Completed And Not Completed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7690104" y="0"/>
            <a:ext cx="10597896" cy="10287000"/>
          </a:xfrm>
          <a:custGeom>
            <a:avLst/>
            <a:gdLst/>
            <a:ahLst/>
            <a:cxnLst/>
            <a:rect l="l" t="t" r="r" b="b"/>
            <a:pathLst>
              <a:path w="10597896" h="10287000">
                <a:moveTo>
                  <a:pt x="0" y="0"/>
                </a:moveTo>
                <a:lnTo>
                  <a:pt x="10597896" y="0"/>
                </a:lnTo>
                <a:lnTo>
                  <a:pt x="10597896"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47651" y="4461737"/>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Metrics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59264" y="2148573"/>
            <a:ext cx="15769473" cy="7227275"/>
          </a:xfrm>
          <a:custGeom>
            <a:avLst/>
            <a:gdLst/>
            <a:ahLst/>
            <a:cxnLst/>
            <a:rect l="l" t="t" r="r" b="b"/>
            <a:pathLst>
              <a:path w="15769473" h="7227275">
                <a:moveTo>
                  <a:pt x="0" y="0"/>
                </a:moveTo>
                <a:lnTo>
                  <a:pt x="15769472" y="0"/>
                </a:lnTo>
                <a:lnTo>
                  <a:pt x="15769472" y="7227275"/>
                </a:lnTo>
                <a:lnTo>
                  <a:pt x="0" y="722727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Team Members Velocity report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260811" y="3107531"/>
            <a:ext cx="13766378" cy="6665119"/>
          </a:xfrm>
          <a:custGeom>
            <a:avLst/>
            <a:gdLst/>
            <a:ahLst/>
            <a:cxnLst/>
            <a:rect l="l" t="t" r="r" b="b"/>
            <a:pathLst>
              <a:path w="13766378" h="6665119">
                <a:moveTo>
                  <a:pt x="0" y="0"/>
                </a:moveTo>
                <a:lnTo>
                  <a:pt x="13766378" y="0"/>
                </a:lnTo>
                <a:lnTo>
                  <a:pt x="13766378" y="6665119"/>
                </a:lnTo>
                <a:lnTo>
                  <a:pt x="0" y="66651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6915" y="1083554"/>
            <a:ext cx="14819387" cy="1280874"/>
          </a:xfrm>
          <a:prstGeom prst="rect">
            <a:avLst/>
          </a:prstGeom>
        </p:spPr>
        <p:txBody>
          <a:bodyPr lIns="0" tIns="0" rIns="0" bIns="0" rtlCol="0" anchor="t">
            <a:spAutoFit/>
          </a:bodyPr>
          <a:lstStyle/>
          <a:p>
            <a:pPr marL="0" lvl="0" indent="0" algn="ctr">
              <a:lnSpc>
                <a:spcPts val="9331"/>
              </a:lnSpc>
              <a:spcBef>
                <a:spcPct val="0"/>
              </a:spcBef>
            </a:pPr>
            <a:r>
              <a:rPr lang="en-US" sz="10368" u="none" strike="noStrike">
                <a:solidFill>
                  <a:srgbClr val="000000"/>
                </a:solidFill>
                <a:latin typeface="Hobo"/>
              </a:rPr>
              <a:t>Team Member Roles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1216225" y="2583769"/>
            <a:ext cx="16043075" cy="5225402"/>
          </a:xfrm>
          <a:custGeom>
            <a:avLst/>
            <a:gdLst/>
            <a:ahLst/>
            <a:cxnLst/>
            <a:rect l="l" t="t" r="r" b="b"/>
            <a:pathLst>
              <a:path w="16043075" h="5225402">
                <a:moveTo>
                  <a:pt x="0" y="0"/>
                </a:moveTo>
                <a:lnTo>
                  <a:pt x="16043075" y="0"/>
                </a:lnTo>
                <a:lnTo>
                  <a:pt x="16043075" y="5225402"/>
                </a:lnTo>
                <a:lnTo>
                  <a:pt x="0" y="52254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Sprint Burndown Chart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066088" y="2013662"/>
            <a:ext cx="14686839" cy="6726250"/>
          </a:xfrm>
          <a:custGeom>
            <a:avLst/>
            <a:gdLst/>
            <a:ahLst/>
            <a:cxnLst/>
            <a:rect l="l" t="t" r="r" b="b"/>
            <a:pathLst>
              <a:path w="14686839" h="6726250">
                <a:moveTo>
                  <a:pt x="0" y="0"/>
                </a:moveTo>
                <a:lnTo>
                  <a:pt x="14686839" y="0"/>
                </a:lnTo>
                <a:lnTo>
                  <a:pt x="14686839" y="6726251"/>
                </a:lnTo>
                <a:lnTo>
                  <a:pt x="0" y="672625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Completed/Committed Ratio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6400800" y="0"/>
            <a:ext cx="11887200" cy="10287000"/>
          </a:xfrm>
          <a:custGeom>
            <a:avLst/>
            <a:gdLst/>
            <a:ahLst/>
            <a:cxnLst/>
            <a:rect l="l" t="t" r="r" b="b"/>
            <a:pathLst>
              <a:path w="11887200" h="10287000">
                <a:moveTo>
                  <a:pt x="0" y="0"/>
                </a:moveTo>
                <a:lnTo>
                  <a:pt x="11887200" y="0"/>
                </a:lnTo>
                <a:lnTo>
                  <a:pt x="118872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92303" y="4279900"/>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RETROSPECTIVE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WHAT WENT WELL</a:t>
            </a:r>
          </a:p>
        </p:txBody>
      </p:sp>
      <p:sp>
        <p:nvSpPr>
          <p:cNvPr id="3" name="TextBox 3"/>
          <p:cNvSpPr txBox="1"/>
          <p:nvPr/>
        </p:nvSpPr>
        <p:spPr>
          <a:xfrm>
            <a:off x="1028700" y="2621917"/>
            <a:ext cx="16023596" cy="4654409"/>
          </a:xfrm>
          <a:prstGeom prst="rect">
            <a:avLst/>
          </a:prstGeom>
        </p:spPr>
        <p:txBody>
          <a:bodyPr lIns="0" tIns="0" rIns="0" bIns="0" rtlCol="0" anchor="t">
            <a:spAutoFit/>
          </a:bodyPr>
          <a:lstStyle/>
          <a:p>
            <a:pPr marL="567502" lvl="1" indent="-283751">
              <a:lnSpc>
                <a:spcPts val="3679"/>
              </a:lnSpc>
              <a:buFont typeface="Arial"/>
              <a:buChar char="•"/>
            </a:pPr>
            <a:r>
              <a:rPr lang="en-US" sz="2628">
                <a:solidFill>
                  <a:srgbClr val="000000"/>
                </a:solidFill>
                <a:latin typeface="Canva Sans Bold"/>
              </a:rPr>
              <a:t>We kept in touch throughout the project to ensure everyone knew what to do and any issues were quickly resolved.</a:t>
            </a:r>
          </a:p>
          <a:p>
            <a:pPr marL="567502" lvl="1" indent="-283751">
              <a:lnSpc>
                <a:spcPts val="3679"/>
              </a:lnSpc>
              <a:buFont typeface="Arial"/>
              <a:buChar char="•"/>
            </a:pPr>
            <a:r>
              <a:rPr lang="en-US" sz="2628">
                <a:solidFill>
                  <a:srgbClr val="000000"/>
                </a:solidFill>
                <a:latin typeface="Canva Sans Bold"/>
              </a:rPr>
              <a:t>The team enjoyed working together.</a:t>
            </a:r>
          </a:p>
          <a:p>
            <a:pPr marL="567502" lvl="1" indent="-283751">
              <a:lnSpc>
                <a:spcPts val="3679"/>
              </a:lnSpc>
              <a:buFont typeface="Arial"/>
              <a:buChar char="•"/>
            </a:pPr>
            <a:r>
              <a:rPr lang="en-US" sz="2628">
                <a:solidFill>
                  <a:srgbClr val="000000"/>
                </a:solidFill>
                <a:latin typeface="Canva Sans Bold"/>
              </a:rPr>
              <a:t>We found creative ways to solve any problems that came up, helping the project run smoothly.</a:t>
            </a:r>
          </a:p>
          <a:p>
            <a:pPr marL="567502" lvl="1" indent="-283751">
              <a:lnSpc>
                <a:spcPts val="3679"/>
              </a:lnSpc>
              <a:buFont typeface="Arial"/>
              <a:buChar char="•"/>
            </a:pPr>
            <a:r>
              <a:rPr lang="en-US" sz="2628">
                <a:solidFill>
                  <a:srgbClr val="000000"/>
                </a:solidFill>
                <a:latin typeface="Canva Sans Bold"/>
              </a:rPr>
              <a:t>We delivered on schedule without any bugs.</a:t>
            </a:r>
          </a:p>
          <a:p>
            <a:pPr marL="567502" lvl="1" indent="-283751">
              <a:lnSpc>
                <a:spcPts val="3679"/>
              </a:lnSpc>
              <a:buFont typeface="Arial"/>
              <a:buChar char="•"/>
            </a:pPr>
            <a:r>
              <a:rPr lang="en-US" sz="2628">
                <a:solidFill>
                  <a:srgbClr val="000000"/>
                </a:solidFill>
                <a:latin typeface="Canva Sans Bold"/>
              </a:rPr>
              <a:t>We had a tight schedule, but we stayed organized and got everything done. Our brainstorming sessions for user stories really helped.</a:t>
            </a:r>
          </a:p>
          <a:p>
            <a:pPr marL="567502" lvl="1" indent="-283751">
              <a:lnSpc>
                <a:spcPts val="3679"/>
              </a:lnSpc>
              <a:buFont typeface="Arial"/>
              <a:buChar char="•"/>
            </a:pPr>
            <a:r>
              <a:rPr lang="en-US" sz="2628">
                <a:solidFill>
                  <a:srgbClr val="000000"/>
                </a:solidFill>
                <a:latin typeface="Canva Sans Bold"/>
              </a:rPr>
              <a:t>We planned well before starting, allowing us to break the project into smaller tasks and set realistic deadlines.</a:t>
            </a:r>
          </a:p>
          <a:p>
            <a:pPr>
              <a:lnSpc>
                <a:spcPts val="3679"/>
              </a:lnSpc>
            </a:pPr>
            <a:endParaRPr lang="en-US" sz="2628">
              <a:solidFill>
                <a:srgbClr val="000000"/>
              </a:solidFill>
              <a:latin typeface="Canva San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WHAT NEEDS IMPROVEMENT</a:t>
            </a:r>
          </a:p>
        </p:txBody>
      </p:sp>
      <p:sp>
        <p:nvSpPr>
          <p:cNvPr id="3" name="TextBox 3"/>
          <p:cNvSpPr txBox="1"/>
          <p:nvPr/>
        </p:nvSpPr>
        <p:spPr>
          <a:xfrm>
            <a:off x="1486194" y="2801304"/>
            <a:ext cx="15266733" cy="2219937"/>
          </a:xfrm>
          <a:prstGeom prst="rect">
            <a:avLst/>
          </a:prstGeom>
        </p:spPr>
        <p:txBody>
          <a:bodyPr lIns="0" tIns="0" rIns="0" bIns="0" rtlCol="0" anchor="t">
            <a:spAutoFit/>
          </a:bodyPr>
          <a:lstStyle/>
          <a:p>
            <a:pPr marL="540697" lvl="1" indent="-270348">
              <a:lnSpc>
                <a:spcPts val="3506"/>
              </a:lnSpc>
              <a:buFont typeface="Arial"/>
              <a:buChar char="•"/>
            </a:pPr>
            <a:r>
              <a:rPr lang="en-US" sz="2504">
                <a:solidFill>
                  <a:srgbClr val="000000"/>
                </a:solidFill>
                <a:latin typeface="Canva Sans Bold"/>
              </a:rPr>
              <a:t>We had to work with new technologies and tools, which was tough for some team members.</a:t>
            </a:r>
          </a:p>
          <a:p>
            <a:pPr marL="540697" lvl="1" indent="-270348">
              <a:lnSpc>
                <a:spcPts val="3506"/>
              </a:lnSpc>
              <a:buFont typeface="Arial"/>
              <a:buChar char="•"/>
            </a:pPr>
            <a:r>
              <a:rPr lang="en-US" sz="2504">
                <a:solidFill>
                  <a:srgbClr val="000000"/>
                </a:solidFill>
                <a:latin typeface="Canva Sans Bold"/>
              </a:rPr>
              <a:t>Sometimes we weren't all on the same page, which led to delays and confusion.</a:t>
            </a:r>
          </a:p>
          <a:p>
            <a:pPr marL="540697" lvl="1" indent="-270348">
              <a:lnSpc>
                <a:spcPts val="3506"/>
              </a:lnSpc>
              <a:buFont typeface="Arial"/>
              <a:buChar char="•"/>
            </a:pPr>
            <a:r>
              <a:rPr lang="en-US" sz="2504">
                <a:solidFill>
                  <a:srgbClr val="000000"/>
                </a:solidFill>
                <a:latin typeface="Canva Sans Bold"/>
              </a:rPr>
              <a:t>Some team members didn't know much about the subject, which made it hard to make good decisions and caused a few mistakes.</a:t>
            </a:r>
          </a:p>
          <a:p>
            <a:pPr marL="540697" lvl="1" indent="-270348">
              <a:lnSpc>
                <a:spcPts val="3506"/>
              </a:lnSpc>
              <a:buFont typeface="Arial"/>
              <a:buChar char="•"/>
            </a:pPr>
            <a:r>
              <a:rPr lang="en-US" sz="2504">
                <a:solidFill>
                  <a:srgbClr val="000000"/>
                </a:solidFill>
                <a:latin typeface="Canva Sans Bold"/>
              </a:rPr>
              <a:t>The process for giving feedback had issues, and it took a long time to review some topics.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NEXT STEPS</a:t>
            </a:r>
          </a:p>
        </p:txBody>
      </p:sp>
      <p:sp>
        <p:nvSpPr>
          <p:cNvPr id="3" name="TextBox 3"/>
          <p:cNvSpPr txBox="1"/>
          <p:nvPr/>
        </p:nvSpPr>
        <p:spPr>
          <a:xfrm>
            <a:off x="1486194" y="2801304"/>
            <a:ext cx="16801806" cy="2219937"/>
          </a:xfrm>
          <a:prstGeom prst="rect">
            <a:avLst/>
          </a:prstGeom>
        </p:spPr>
        <p:txBody>
          <a:bodyPr lIns="0" tIns="0" rIns="0" bIns="0" rtlCol="0" anchor="t">
            <a:spAutoFit/>
          </a:bodyPr>
          <a:lstStyle/>
          <a:p>
            <a:pPr marL="540697" lvl="1" indent="-270348">
              <a:lnSpc>
                <a:spcPts val="3506"/>
              </a:lnSpc>
              <a:buFont typeface="Arial"/>
              <a:buChar char="•"/>
            </a:pPr>
            <a:r>
              <a:rPr lang="en-US" sz="2504">
                <a:solidFill>
                  <a:srgbClr val="000000"/>
                </a:solidFill>
                <a:latin typeface="Canva Sans Bold"/>
              </a:rPr>
              <a:t>We can also use analytics on the survey results to understand user behavior and spot areas that need improvement.</a:t>
            </a:r>
          </a:p>
          <a:p>
            <a:pPr marL="540697" lvl="1" indent="-270348">
              <a:lnSpc>
                <a:spcPts val="3506"/>
              </a:lnSpc>
              <a:buFont typeface="Arial"/>
              <a:buChar char="•"/>
            </a:pPr>
            <a:r>
              <a:rPr lang="en-US" sz="2504">
                <a:solidFill>
                  <a:srgbClr val="000000"/>
                </a:solidFill>
                <a:latin typeface="Canva Sans Bold"/>
              </a:rPr>
              <a:t>We could offer training or resources to fill any knowledge gaps and keep everyone on the same page.</a:t>
            </a:r>
          </a:p>
          <a:p>
            <a:pPr marL="540697" lvl="1" indent="-270348">
              <a:lnSpc>
                <a:spcPts val="3506"/>
              </a:lnSpc>
              <a:buFont typeface="Arial"/>
              <a:buChar char="•"/>
            </a:pPr>
            <a:r>
              <a:rPr lang="en-US" sz="2504">
                <a:solidFill>
                  <a:srgbClr val="000000"/>
                </a:solidFill>
                <a:latin typeface="Canva Sans Bold"/>
              </a:rPr>
              <a:t>We should update the status of assigned tasks regularly.</a:t>
            </a:r>
          </a:p>
          <a:p>
            <a:pPr marL="540697" lvl="1" indent="-270348">
              <a:lnSpc>
                <a:spcPts val="3506"/>
              </a:lnSpc>
              <a:buFont typeface="Arial"/>
              <a:buChar char="•"/>
            </a:pPr>
            <a:r>
              <a:rPr lang="en-US" sz="2504">
                <a:solidFill>
                  <a:srgbClr val="000000"/>
                </a:solidFill>
                <a:latin typeface="Canva Sans Bold"/>
              </a:rPr>
              <a:t>To get users more involved, we can do public surveys to find out what people need and expect.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Demo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Links</a:t>
            </a:r>
          </a:p>
        </p:txBody>
      </p:sp>
      <p:sp>
        <p:nvSpPr>
          <p:cNvPr id="3" name="TextBox 3"/>
          <p:cNvSpPr txBox="1"/>
          <p:nvPr/>
        </p:nvSpPr>
        <p:spPr>
          <a:xfrm>
            <a:off x="7714655" y="2747907"/>
            <a:ext cx="2858691" cy="679451"/>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Github Link</a:t>
            </a:r>
          </a:p>
        </p:txBody>
      </p:sp>
      <p:sp>
        <p:nvSpPr>
          <p:cNvPr id="4" name="TextBox 4"/>
          <p:cNvSpPr txBox="1"/>
          <p:nvPr/>
        </p:nvSpPr>
        <p:spPr>
          <a:xfrm>
            <a:off x="6419002" y="4892473"/>
            <a:ext cx="5131147" cy="679451"/>
          </a:xfrm>
          <a:prstGeom prst="rect">
            <a:avLst/>
          </a:prstGeom>
        </p:spPr>
        <p:txBody>
          <a:bodyPr lIns="0" tIns="0" rIns="0" bIns="0" rtlCol="0" anchor="t">
            <a:spAutoFit/>
          </a:bodyPr>
          <a:lstStyle/>
          <a:p>
            <a:pPr algn="ctr">
              <a:lnSpc>
                <a:spcPts val="5599"/>
              </a:lnSpc>
            </a:pPr>
            <a:r>
              <a:rPr lang="en-US" sz="3999" dirty="0">
                <a:solidFill>
                  <a:srgbClr val="000000"/>
                </a:solidFill>
                <a:latin typeface="Canva Sans Bold"/>
              </a:rPr>
              <a:t>Technical Paper Link</a:t>
            </a:r>
          </a:p>
        </p:txBody>
      </p:sp>
      <p:sp>
        <p:nvSpPr>
          <p:cNvPr id="5" name="TextBox 5"/>
          <p:cNvSpPr txBox="1"/>
          <p:nvPr/>
        </p:nvSpPr>
        <p:spPr>
          <a:xfrm>
            <a:off x="6043910" y="6727910"/>
            <a:ext cx="6200180" cy="679451"/>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Deployment Manual Link</a:t>
            </a:r>
          </a:p>
        </p:txBody>
      </p:sp>
      <p:sp>
        <p:nvSpPr>
          <p:cNvPr id="6" name="TextBox 6"/>
          <p:cNvSpPr txBox="1"/>
          <p:nvPr/>
        </p:nvSpPr>
        <p:spPr>
          <a:xfrm>
            <a:off x="7714655" y="3759876"/>
            <a:ext cx="3029545" cy="497841"/>
          </a:xfrm>
          <a:prstGeom prst="rect">
            <a:avLst/>
          </a:prstGeom>
        </p:spPr>
        <p:txBody>
          <a:bodyPr wrap="square" lIns="0" tIns="0" rIns="0" bIns="0" rtlCol="0" anchor="t">
            <a:spAutoFit/>
          </a:bodyPr>
          <a:lstStyle/>
          <a:p>
            <a:pPr algn="ctr">
              <a:lnSpc>
                <a:spcPts val="4059"/>
              </a:lnSpc>
            </a:pPr>
            <a:r>
              <a:rPr lang="en-US" sz="2899" u="sng" dirty="0">
                <a:solidFill>
                  <a:srgbClr val="000000"/>
                </a:solidFill>
                <a:latin typeface="Canva Sans Bold"/>
                <a:hlinkClick r:id="rId2" tooltip="https://github.com/upadristasarath/CS691_CapstoneProject_MealMate/wiki"/>
              </a:rPr>
              <a:t>Git Hub URL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Future Scope</a:t>
            </a:r>
          </a:p>
        </p:txBody>
      </p:sp>
      <p:sp>
        <p:nvSpPr>
          <p:cNvPr id="3" name="TextBox 3"/>
          <p:cNvSpPr txBox="1"/>
          <p:nvPr/>
        </p:nvSpPr>
        <p:spPr>
          <a:xfrm>
            <a:off x="1028700" y="2709901"/>
            <a:ext cx="16790041" cy="6967341"/>
          </a:xfrm>
          <a:prstGeom prst="rect">
            <a:avLst/>
          </a:prstGeom>
        </p:spPr>
        <p:txBody>
          <a:bodyPr lIns="0" tIns="0" rIns="0" bIns="0" rtlCol="0" anchor="t">
            <a:spAutoFit/>
          </a:bodyPr>
          <a:lstStyle/>
          <a:p>
            <a:pPr marL="454826" lvl="1" indent="-227413">
              <a:lnSpc>
                <a:spcPts val="2949"/>
              </a:lnSpc>
              <a:buFont typeface="Arial"/>
              <a:buChar char="•"/>
            </a:pPr>
            <a:r>
              <a:rPr lang="en-US" sz="2106">
                <a:solidFill>
                  <a:srgbClr val="000000"/>
                </a:solidFill>
                <a:latin typeface="Canva Sans Bold"/>
              </a:rPr>
              <a:t>Advanced Recipe Recommendations: The app could use machine learning to improve recipe suggestions, considering users' past cooking history, dietary preferences, and food allergies. This personalized approach can make meal planning even more convenient.</a:t>
            </a:r>
          </a:p>
          <a:p>
            <a:pPr marL="454826" lvl="1" indent="-227413">
              <a:lnSpc>
                <a:spcPts val="2949"/>
              </a:lnSpc>
              <a:buFont typeface="Arial"/>
              <a:buChar char="•"/>
            </a:pPr>
            <a:r>
              <a:rPr lang="en-US" sz="2106">
                <a:solidFill>
                  <a:srgbClr val="000000"/>
                </a:solidFill>
                <a:latin typeface="Canva Sans Bold"/>
              </a:rPr>
              <a:t>Shopping List and Inventory Management: Include a feature to automatically generate a shopping list based on planned recipes. The app could also track the inventory of ingredients, alerting users when they need to restock specific items.</a:t>
            </a:r>
          </a:p>
          <a:p>
            <a:pPr marL="454826" lvl="1" indent="-227413">
              <a:lnSpc>
                <a:spcPts val="2949"/>
              </a:lnSpc>
              <a:buFont typeface="Arial"/>
              <a:buChar char="•"/>
            </a:pPr>
            <a:r>
              <a:rPr lang="en-US" sz="2106">
                <a:solidFill>
                  <a:srgbClr val="000000"/>
                </a:solidFill>
                <a:latin typeface="Canva Sans Bold"/>
              </a:rPr>
              <a:t>Nutritional Information and Health Tracking: Offer detailed nutritional information for each recipe and allow users to set dietary goals. Integration with fitness trackers or health apps could provide a comprehensive view of users' health and wellness.</a:t>
            </a:r>
          </a:p>
          <a:p>
            <a:pPr marL="454826" lvl="1" indent="-227413">
              <a:lnSpc>
                <a:spcPts val="2949"/>
              </a:lnSpc>
              <a:buFont typeface="Arial"/>
              <a:buChar char="•"/>
            </a:pPr>
            <a:r>
              <a:rPr lang="en-US" sz="2106">
                <a:solidFill>
                  <a:srgbClr val="000000"/>
                </a:solidFill>
                <a:latin typeface="Canva Sans Bold"/>
              </a:rPr>
              <a:t>Social Sharing and Community Engagement: Enable users to share recipes, cooking tips, and photos of their meals with a broader community. Creating a space for users to interact can foster a sense of community and inspire creativity in the kitchen.</a:t>
            </a:r>
          </a:p>
          <a:p>
            <a:pPr marL="454826" lvl="1" indent="-227413">
              <a:lnSpc>
                <a:spcPts val="2949"/>
              </a:lnSpc>
              <a:buFont typeface="Arial"/>
              <a:buChar char="•"/>
            </a:pPr>
            <a:r>
              <a:rPr lang="en-US" sz="2106">
                <a:solidFill>
                  <a:srgbClr val="000000"/>
                </a:solidFill>
                <a:latin typeface="Canva Sans Bold"/>
              </a:rPr>
              <a:t>Voice Command Integration: Incorporate voice recognition technology to allow hands-free operation. This can make it easier for users to interact with the app while cooking.</a:t>
            </a:r>
          </a:p>
          <a:p>
            <a:pPr marL="454826" lvl="1" indent="-227413">
              <a:lnSpc>
                <a:spcPts val="2949"/>
              </a:lnSpc>
              <a:buFont typeface="Arial"/>
              <a:buChar char="•"/>
            </a:pPr>
            <a:r>
              <a:rPr lang="en-US" sz="2106">
                <a:solidFill>
                  <a:srgbClr val="000000"/>
                </a:solidFill>
                <a:latin typeface="Canva Sans Bold"/>
              </a:rPr>
              <a:t>Integration with Smart Kitchen Devices: Connect with smart appliances like ovens, refrigerators, or instant pots to streamline cooking processes. The app could send recipe instructions directly to these devices, simplifying cooking.</a:t>
            </a:r>
          </a:p>
          <a:p>
            <a:pPr marL="454826" lvl="1" indent="-227413">
              <a:lnSpc>
                <a:spcPts val="2949"/>
              </a:lnSpc>
              <a:buFont typeface="Arial"/>
              <a:buChar char="•"/>
            </a:pPr>
            <a:r>
              <a:rPr lang="en-US" sz="2106">
                <a:solidFill>
                  <a:srgbClr val="000000"/>
                </a:solidFill>
                <a:latin typeface="Canva Sans Bold"/>
              </a:rPr>
              <a:t>Dietary Plans and Custom Meal Prep: Introduce features to create and manage weekly meal plans. Users can choose meal plans based on their dietary goals, lifestyle, or cuisine preferences.</a:t>
            </a:r>
          </a:p>
          <a:p>
            <a:pPr marL="454826" lvl="1" indent="-227413">
              <a:lnSpc>
                <a:spcPts val="2949"/>
              </a:lnSpc>
              <a:buFont typeface="Arial"/>
              <a:buChar char="•"/>
            </a:pPr>
            <a:r>
              <a:rPr lang="en-US" sz="2106">
                <a:solidFill>
                  <a:srgbClr val="000000"/>
                </a:solidFill>
                <a:latin typeface="Canva Sans Bold"/>
              </a:rPr>
              <a:t>Localized Recipe Suggestions: Offer recipes based on local cuisine, supporting users from different regions. This could enhance cultural relevance and encourage users to try new dishes.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Live Application 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2473249" y="3085506"/>
            <a:ext cx="12838147" cy="6440686"/>
          </a:xfrm>
          <a:custGeom>
            <a:avLst/>
            <a:gdLst/>
            <a:ahLst/>
            <a:cxnLst/>
            <a:rect l="l" t="t" r="r" b="b"/>
            <a:pathLst>
              <a:path w="12838147" h="6440686">
                <a:moveTo>
                  <a:pt x="0" y="0"/>
                </a:moveTo>
                <a:lnTo>
                  <a:pt x="12838147" y="0"/>
                </a:lnTo>
                <a:lnTo>
                  <a:pt x="12838147" y="6440686"/>
                </a:lnTo>
                <a:lnTo>
                  <a:pt x="0" y="64406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6915" y="1083554"/>
            <a:ext cx="14819387" cy="1280874"/>
          </a:xfrm>
          <a:prstGeom prst="rect">
            <a:avLst/>
          </a:prstGeom>
        </p:spPr>
        <p:txBody>
          <a:bodyPr lIns="0" tIns="0" rIns="0" bIns="0" rtlCol="0" anchor="t">
            <a:spAutoFit/>
          </a:bodyPr>
          <a:lstStyle/>
          <a:p>
            <a:pPr marL="0" lvl="0" indent="0" algn="ctr">
              <a:lnSpc>
                <a:spcPts val="9331"/>
              </a:lnSpc>
              <a:spcBef>
                <a:spcPct val="0"/>
              </a:spcBef>
            </a:pPr>
            <a:r>
              <a:rPr lang="en-US" sz="10368" u="none" strike="noStrike">
                <a:solidFill>
                  <a:srgbClr val="000000"/>
                </a:solidFill>
                <a:latin typeface="Hobo"/>
              </a:rPr>
              <a:t>Team Member Roles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TextBox 2"/>
          <p:cNvSpPr txBox="1"/>
          <p:nvPr/>
        </p:nvSpPr>
        <p:spPr>
          <a:xfrm>
            <a:off x="1216225" y="923925"/>
            <a:ext cx="15536703" cy="821572"/>
          </a:xfrm>
          <a:prstGeom prst="rect">
            <a:avLst/>
          </a:prstGeom>
        </p:spPr>
        <p:txBody>
          <a:bodyPr lIns="0" tIns="0" rIns="0" bIns="0" rtlCol="0" anchor="t">
            <a:spAutoFit/>
          </a:bodyPr>
          <a:lstStyle/>
          <a:p>
            <a:pPr marL="0" lvl="0" indent="0" algn="ctr">
              <a:lnSpc>
                <a:spcPts val="7000"/>
              </a:lnSpc>
              <a:spcBef>
                <a:spcPct val="0"/>
              </a:spcBef>
            </a:pPr>
            <a:r>
              <a:rPr lang="en-US" sz="5000" u="none" dirty="0">
                <a:solidFill>
                  <a:srgbClr val="000000"/>
                </a:solidFill>
                <a:latin typeface="Hobo"/>
              </a:rPr>
              <a:t>Improvements made from Professor's Feedback</a:t>
            </a:r>
          </a:p>
        </p:txBody>
      </p:sp>
      <p:sp>
        <p:nvSpPr>
          <p:cNvPr id="3" name="TextBox 3"/>
          <p:cNvSpPr txBox="1"/>
          <p:nvPr/>
        </p:nvSpPr>
        <p:spPr>
          <a:xfrm>
            <a:off x="749159" y="2499340"/>
            <a:ext cx="18221249" cy="4777740"/>
          </a:xfrm>
          <a:prstGeom prst="rect">
            <a:avLst/>
          </a:prstGeom>
        </p:spPr>
        <p:txBody>
          <a:bodyPr lIns="0" tIns="0" rIns="0" bIns="0" rtlCol="0" anchor="t">
            <a:spAutoFit/>
          </a:bodyPr>
          <a:lstStyle/>
          <a:p>
            <a:pPr marL="842010" lvl="1" indent="-421005">
              <a:lnSpc>
                <a:spcPts val="5459"/>
              </a:lnSpc>
              <a:buFont typeface="Arial"/>
              <a:buChar char="•"/>
            </a:pPr>
            <a:r>
              <a:rPr lang="en-US" sz="3900" dirty="0">
                <a:solidFill>
                  <a:srgbClr val="000000"/>
                </a:solidFill>
                <a:latin typeface="Canva Sans"/>
              </a:rPr>
              <a:t>Consistency in Color Palette</a:t>
            </a:r>
          </a:p>
          <a:p>
            <a:pPr marL="842010" lvl="1" indent="-421005">
              <a:lnSpc>
                <a:spcPts val="5459"/>
              </a:lnSpc>
              <a:buFont typeface="Arial"/>
              <a:buChar char="•"/>
            </a:pPr>
            <a:r>
              <a:rPr lang="en-US" sz="3900" dirty="0">
                <a:solidFill>
                  <a:srgbClr val="000000"/>
                </a:solidFill>
                <a:latin typeface="Canva Sans"/>
              </a:rPr>
              <a:t>Uniform Placement of Titles</a:t>
            </a:r>
          </a:p>
          <a:p>
            <a:pPr marL="842010" lvl="1" indent="-421005">
              <a:lnSpc>
                <a:spcPts val="5459"/>
              </a:lnSpc>
              <a:buFont typeface="Arial"/>
              <a:buChar char="•"/>
            </a:pPr>
            <a:r>
              <a:rPr lang="en-US" sz="3900" dirty="0">
                <a:solidFill>
                  <a:srgbClr val="000000"/>
                </a:solidFill>
                <a:latin typeface="Canva Sans"/>
              </a:rPr>
              <a:t>Incorporating Diagram in Algorithm Slide</a:t>
            </a:r>
          </a:p>
          <a:p>
            <a:pPr marL="842010" lvl="1" indent="-421005">
              <a:lnSpc>
                <a:spcPts val="5459"/>
              </a:lnSpc>
              <a:buFont typeface="Arial"/>
              <a:buChar char="•"/>
            </a:pPr>
            <a:r>
              <a:rPr lang="en-US" sz="3900" dirty="0">
                <a:solidFill>
                  <a:srgbClr val="000000"/>
                </a:solidFill>
                <a:latin typeface="Canva Sans"/>
              </a:rPr>
              <a:t>Distinguishing between Task and Issue</a:t>
            </a:r>
          </a:p>
          <a:p>
            <a:pPr marL="842010" lvl="1" indent="-421005">
              <a:lnSpc>
                <a:spcPts val="5459"/>
              </a:lnSpc>
              <a:buFont typeface="Arial"/>
              <a:buChar char="•"/>
            </a:pPr>
            <a:r>
              <a:rPr lang="en-US" sz="3900" dirty="0">
                <a:solidFill>
                  <a:srgbClr val="000000"/>
                </a:solidFill>
                <a:latin typeface="Canva Sans"/>
              </a:rPr>
              <a:t>Inclusion of User Stories in Backlogs</a:t>
            </a:r>
          </a:p>
          <a:p>
            <a:pPr marL="842010" lvl="1" indent="-421005">
              <a:lnSpc>
                <a:spcPts val="5459"/>
              </a:lnSpc>
              <a:buFont typeface="Arial"/>
              <a:buChar char="•"/>
            </a:pPr>
            <a:r>
              <a:rPr lang="en-US" sz="3900" dirty="0">
                <a:solidFill>
                  <a:srgbClr val="000000"/>
                </a:solidFill>
                <a:latin typeface="Canva Sans"/>
              </a:rPr>
              <a:t>Enhancing Burndown Chart</a:t>
            </a:r>
          </a:p>
          <a:p>
            <a:pPr marL="842010" lvl="1" indent="-421005">
              <a:lnSpc>
                <a:spcPts val="5459"/>
              </a:lnSpc>
              <a:buFont typeface="Arial"/>
              <a:buChar char="•"/>
            </a:pPr>
            <a:r>
              <a:rPr lang="en-US" sz="3900" dirty="0">
                <a:solidFill>
                  <a:srgbClr val="000000"/>
                </a:solidFill>
                <a:latin typeface="Canva Sans"/>
              </a:rPr>
              <a:t>Audio Check before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Freeform 2"/>
          <p:cNvSpPr/>
          <p:nvPr/>
        </p:nvSpPr>
        <p:spPr>
          <a:xfrm>
            <a:off x="3635556" y="1408112"/>
            <a:ext cx="11431347" cy="8417596"/>
          </a:xfrm>
          <a:custGeom>
            <a:avLst/>
            <a:gdLst/>
            <a:ahLst/>
            <a:cxnLst/>
            <a:rect l="l" t="t" r="r" b="b"/>
            <a:pathLst>
              <a:path w="11431347" h="8417596">
                <a:moveTo>
                  <a:pt x="0" y="0"/>
                </a:moveTo>
                <a:lnTo>
                  <a:pt x="11431347" y="0"/>
                </a:lnTo>
                <a:lnTo>
                  <a:pt x="11431347" y="8417597"/>
                </a:lnTo>
                <a:lnTo>
                  <a:pt x="0" y="8417597"/>
                </a:lnTo>
                <a:lnTo>
                  <a:pt x="0" y="0"/>
                </a:lnTo>
                <a:close/>
              </a:path>
            </a:pathLst>
          </a:custGeom>
          <a:blipFill>
            <a:blip r:embed="rId2"/>
            <a:stretch>
              <a:fillRect r="-1171"/>
            </a:stretch>
          </a:blipFill>
        </p:spPr>
        <p:txBody>
          <a:bodyPr/>
          <a:lstStyle/>
          <a:p>
            <a:endParaRPr lang="en-US"/>
          </a:p>
        </p:txBody>
      </p:sp>
      <p:sp>
        <p:nvSpPr>
          <p:cNvPr id="3" name="TextBox 3"/>
          <p:cNvSpPr txBox="1"/>
          <p:nvPr/>
        </p:nvSpPr>
        <p:spPr>
          <a:xfrm>
            <a:off x="1375649" y="544513"/>
            <a:ext cx="15536703"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Hobo"/>
              </a:rPr>
              <a:t>Project Description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FFF2EE"/>
          </a:solidFill>
        </p:spPr>
        <p:txBody>
          <a:bodyPr/>
          <a:lstStyle/>
          <a:p>
            <a:endParaRPr lang="en-US"/>
          </a:p>
        </p:txBody>
      </p:sp>
      <p:sp>
        <p:nvSpPr>
          <p:cNvPr id="3" name="Freeform 3"/>
          <p:cNvSpPr/>
          <p:nvPr/>
        </p:nvSpPr>
        <p:spPr>
          <a:xfrm>
            <a:off x="965835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t="-673" b="-673"/>
            </a:stretch>
          </a:blipFill>
        </p:spPr>
        <p:txBody>
          <a:bodyPr/>
          <a:lstStyle/>
          <a:p>
            <a:endParaRPr lang="en-US"/>
          </a:p>
        </p:txBody>
      </p:sp>
      <p:sp>
        <p:nvSpPr>
          <p:cNvPr id="4" name="Freeform 4"/>
          <p:cNvSpPr/>
          <p:nvPr/>
        </p:nvSpPr>
        <p:spPr>
          <a:xfrm>
            <a:off x="286658" y="0"/>
            <a:ext cx="8092440" cy="10287000"/>
          </a:xfrm>
          <a:custGeom>
            <a:avLst/>
            <a:gdLst/>
            <a:ahLst/>
            <a:cxnLst/>
            <a:rect l="l" t="t" r="r" b="b"/>
            <a:pathLst>
              <a:path w="8092440" h="10287000">
                <a:moveTo>
                  <a:pt x="0" y="0"/>
                </a:moveTo>
                <a:lnTo>
                  <a:pt x="8092440" y="0"/>
                </a:lnTo>
                <a:lnTo>
                  <a:pt x="8092440" y="10287000"/>
                </a:lnTo>
                <a:lnTo>
                  <a:pt x="0" y="10287000"/>
                </a:lnTo>
                <a:lnTo>
                  <a:pt x="0" y="0"/>
                </a:lnTo>
                <a:close/>
              </a:path>
            </a:pathLst>
          </a:custGeom>
          <a:blipFill>
            <a:blip r:embed="rId3">
              <a:alphaModFix amt="47000"/>
            </a:blip>
            <a:stretch>
              <a:fillRect/>
            </a:stretch>
          </a:blipFill>
        </p:spPr>
        <p:txBody>
          <a:bodyPr/>
          <a:lstStyle/>
          <a:p>
            <a:endParaRPr lang="en-US"/>
          </a:p>
        </p:txBody>
      </p:sp>
      <p:sp>
        <p:nvSpPr>
          <p:cNvPr id="5" name="TextBox 5"/>
          <p:cNvSpPr txBox="1"/>
          <p:nvPr/>
        </p:nvSpPr>
        <p:spPr>
          <a:xfrm>
            <a:off x="1607083" y="2990414"/>
            <a:ext cx="6141595" cy="2787649"/>
          </a:xfrm>
          <a:prstGeom prst="rect">
            <a:avLst/>
          </a:prstGeom>
        </p:spPr>
        <p:txBody>
          <a:bodyPr lIns="0" tIns="0" rIns="0" bIns="0" rtlCol="0" anchor="t">
            <a:spAutoFit/>
          </a:bodyPr>
          <a:lstStyle/>
          <a:p>
            <a:pPr marL="0" lvl="0" indent="0">
              <a:lnSpc>
                <a:spcPts val="11200"/>
              </a:lnSpc>
              <a:spcBef>
                <a:spcPct val="0"/>
              </a:spcBef>
            </a:pPr>
            <a:r>
              <a:rPr lang="en-US" sz="8000">
                <a:solidFill>
                  <a:srgbClr val="000000"/>
                </a:solidFill>
                <a:latin typeface="Hobo"/>
              </a:rPr>
              <a:t>Team work Aggrement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EE"/>
        </a:solidFill>
        <a:effectLst/>
      </p:bgPr>
    </p:bg>
    <p:spTree>
      <p:nvGrpSpPr>
        <p:cNvPr id="1" name=""/>
        <p:cNvGrpSpPr/>
        <p:nvPr/>
      </p:nvGrpSpPr>
      <p:grpSpPr>
        <a:xfrm>
          <a:off x="0" y="0"/>
          <a:ext cx="0" cy="0"/>
          <a:chOff x="0" y="0"/>
          <a:chExt cx="0" cy="0"/>
        </a:xfrm>
      </p:grpSpPr>
      <p:grpSp>
        <p:nvGrpSpPr>
          <p:cNvPr id="2" name="Group 2"/>
          <p:cNvGrpSpPr/>
          <p:nvPr/>
        </p:nvGrpSpPr>
        <p:grpSpPr>
          <a:xfrm>
            <a:off x="8076410" y="7255"/>
            <a:ext cx="3410591" cy="3427564"/>
            <a:chOff x="0" y="0"/>
            <a:chExt cx="4547454" cy="4570086"/>
          </a:xfrm>
        </p:grpSpPr>
        <p:pic>
          <p:nvPicPr>
            <p:cNvPr id="3" name="Picture 3"/>
            <p:cNvPicPr>
              <a:picLocks noChangeAspect="1"/>
            </p:cNvPicPr>
            <p:nvPr/>
          </p:nvPicPr>
          <p:blipFill>
            <a:blip r:embed="rId2"/>
            <a:srcRect t="17483" b="15518"/>
            <a:stretch>
              <a:fillRect/>
            </a:stretch>
          </p:blipFill>
          <p:spPr>
            <a:xfrm>
              <a:off x="0" y="0"/>
              <a:ext cx="4547454" cy="4570086"/>
            </a:xfrm>
            <a:prstGeom prst="rect">
              <a:avLst/>
            </a:prstGeom>
          </p:spPr>
        </p:pic>
      </p:grpSp>
      <p:grpSp>
        <p:nvGrpSpPr>
          <p:cNvPr id="4" name="Group 4"/>
          <p:cNvGrpSpPr/>
          <p:nvPr/>
        </p:nvGrpSpPr>
        <p:grpSpPr>
          <a:xfrm>
            <a:off x="11476344" y="6857282"/>
            <a:ext cx="3410591" cy="3427564"/>
            <a:chOff x="0" y="0"/>
            <a:chExt cx="4547454" cy="4570086"/>
          </a:xfrm>
        </p:grpSpPr>
        <p:pic>
          <p:nvPicPr>
            <p:cNvPr id="5" name="Picture 5"/>
            <p:cNvPicPr>
              <a:picLocks noChangeAspect="1"/>
            </p:cNvPicPr>
            <p:nvPr/>
          </p:nvPicPr>
          <p:blipFill>
            <a:blip r:embed="rId3"/>
            <a:srcRect l="19666" r="13996"/>
            <a:stretch>
              <a:fillRect/>
            </a:stretch>
          </p:blipFill>
          <p:spPr>
            <a:xfrm>
              <a:off x="0" y="0"/>
              <a:ext cx="4547454" cy="4570086"/>
            </a:xfrm>
            <a:prstGeom prst="rect">
              <a:avLst/>
            </a:prstGeom>
          </p:spPr>
        </p:pic>
      </p:grpSp>
      <p:grpSp>
        <p:nvGrpSpPr>
          <p:cNvPr id="6" name="Group 6"/>
          <p:cNvGrpSpPr/>
          <p:nvPr/>
        </p:nvGrpSpPr>
        <p:grpSpPr>
          <a:xfrm>
            <a:off x="11476344" y="7255"/>
            <a:ext cx="3410591" cy="3427564"/>
            <a:chOff x="0" y="0"/>
            <a:chExt cx="4547454" cy="4570086"/>
          </a:xfrm>
        </p:grpSpPr>
        <p:pic>
          <p:nvPicPr>
            <p:cNvPr id="7" name="Picture 7"/>
            <p:cNvPicPr>
              <a:picLocks noChangeAspect="1"/>
            </p:cNvPicPr>
            <p:nvPr/>
          </p:nvPicPr>
          <p:blipFill>
            <a:blip r:embed="rId4"/>
            <a:srcRect l="49882" t="12250" r="22591" b="38570"/>
            <a:stretch>
              <a:fillRect/>
            </a:stretch>
          </p:blipFill>
          <p:spPr>
            <a:xfrm>
              <a:off x="0" y="0"/>
              <a:ext cx="4547454" cy="4570086"/>
            </a:xfrm>
            <a:prstGeom prst="rect">
              <a:avLst/>
            </a:prstGeom>
          </p:spPr>
        </p:pic>
      </p:grpSp>
      <p:grpSp>
        <p:nvGrpSpPr>
          <p:cNvPr id="8" name="Group 8"/>
          <p:cNvGrpSpPr/>
          <p:nvPr/>
        </p:nvGrpSpPr>
        <p:grpSpPr>
          <a:xfrm>
            <a:off x="14877409" y="6857282"/>
            <a:ext cx="3410591" cy="3427564"/>
            <a:chOff x="0" y="0"/>
            <a:chExt cx="4547454" cy="4570086"/>
          </a:xfrm>
        </p:grpSpPr>
        <p:pic>
          <p:nvPicPr>
            <p:cNvPr id="9" name="Picture 9"/>
            <p:cNvPicPr>
              <a:picLocks noChangeAspect="1"/>
            </p:cNvPicPr>
            <p:nvPr/>
          </p:nvPicPr>
          <p:blipFill>
            <a:blip r:embed="rId5"/>
            <a:srcRect t="16500" b="16500"/>
            <a:stretch>
              <a:fillRect/>
            </a:stretch>
          </p:blipFill>
          <p:spPr>
            <a:xfrm>
              <a:off x="0" y="0"/>
              <a:ext cx="4547454" cy="4570086"/>
            </a:xfrm>
            <a:prstGeom prst="rect">
              <a:avLst/>
            </a:prstGeom>
          </p:spPr>
        </p:pic>
      </p:grpSp>
      <p:grpSp>
        <p:nvGrpSpPr>
          <p:cNvPr id="10" name="Group 10"/>
          <p:cNvGrpSpPr/>
          <p:nvPr/>
        </p:nvGrpSpPr>
        <p:grpSpPr>
          <a:xfrm>
            <a:off x="14877409" y="3434819"/>
            <a:ext cx="3410591" cy="3427564"/>
            <a:chOff x="0" y="0"/>
            <a:chExt cx="4547454" cy="4570086"/>
          </a:xfrm>
        </p:grpSpPr>
        <p:pic>
          <p:nvPicPr>
            <p:cNvPr id="11" name="Picture 11"/>
            <p:cNvPicPr>
              <a:picLocks noChangeAspect="1"/>
            </p:cNvPicPr>
            <p:nvPr/>
          </p:nvPicPr>
          <p:blipFill>
            <a:blip r:embed="rId6"/>
            <a:srcRect l="69870" t="3270" b="42898"/>
            <a:stretch>
              <a:fillRect/>
            </a:stretch>
          </p:blipFill>
          <p:spPr>
            <a:xfrm>
              <a:off x="0" y="0"/>
              <a:ext cx="4547454" cy="4570086"/>
            </a:xfrm>
            <a:prstGeom prst="rect">
              <a:avLst/>
            </a:prstGeom>
          </p:spPr>
        </p:pic>
      </p:grpSp>
      <p:grpSp>
        <p:nvGrpSpPr>
          <p:cNvPr id="12" name="Group 12"/>
          <p:cNvGrpSpPr/>
          <p:nvPr/>
        </p:nvGrpSpPr>
        <p:grpSpPr>
          <a:xfrm>
            <a:off x="1028700" y="3636650"/>
            <a:ext cx="6159607" cy="3013699"/>
            <a:chOff x="0" y="0"/>
            <a:chExt cx="8212809" cy="4018266"/>
          </a:xfrm>
        </p:grpSpPr>
        <p:sp>
          <p:nvSpPr>
            <p:cNvPr id="13" name="TextBox 13"/>
            <p:cNvSpPr txBox="1"/>
            <p:nvPr/>
          </p:nvSpPr>
          <p:spPr>
            <a:xfrm>
              <a:off x="0" y="133350"/>
              <a:ext cx="8212809" cy="2111507"/>
            </a:xfrm>
            <a:prstGeom prst="rect">
              <a:avLst/>
            </a:prstGeom>
          </p:spPr>
          <p:txBody>
            <a:bodyPr lIns="0" tIns="0" rIns="0" bIns="0" rtlCol="0" anchor="t">
              <a:spAutoFit/>
            </a:bodyPr>
            <a:lstStyle/>
            <a:p>
              <a:pPr marL="0" lvl="0" indent="0">
                <a:lnSpc>
                  <a:spcPts val="11988"/>
                </a:lnSpc>
                <a:spcBef>
                  <a:spcPct val="0"/>
                </a:spcBef>
              </a:pPr>
              <a:r>
                <a:rPr lang="en-US" sz="11100" spc="-111">
                  <a:solidFill>
                    <a:srgbClr val="000000"/>
                  </a:solidFill>
                  <a:latin typeface="Hobo"/>
                </a:rPr>
                <a:t>Personas</a:t>
              </a:r>
            </a:p>
          </p:txBody>
        </p:sp>
        <p:sp>
          <p:nvSpPr>
            <p:cNvPr id="14" name="TextBox 14"/>
            <p:cNvSpPr txBox="1"/>
            <p:nvPr/>
          </p:nvSpPr>
          <p:spPr>
            <a:xfrm>
              <a:off x="0" y="3459466"/>
              <a:ext cx="7121960" cy="558800"/>
            </a:xfrm>
            <a:prstGeom prst="rect">
              <a:avLst/>
            </a:prstGeom>
          </p:spPr>
          <p:txBody>
            <a:bodyPr lIns="0" tIns="0" rIns="0" bIns="0" rtlCol="0" anchor="t">
              <a:spAutoFit/>
            </a:bodyPr>
            <a:lstStyle/>
            <a:p>
              <a:pPr>
                <a:lnSpc>
                  <a:spcPts val="3359"/>
                </a:lnSpc>
                <a:spcBef>
                  <a:spcPct val="0"/>
                </a:spcBef>
              </a:pPr>
              <a:endParaRPr/>
            </a:p>
          </p:txBody>
        </p:sp>
        <p:sp>
          <p:nvSpPr>
            <p:cNvPr id="15" name="Freeform 15"/>
            <p:cNvSpPr/>
            <p:nvPr/>
          </p:nvSpPr>
          <p:spPr>
            <a:xfrm>
              <a:off x="0" y="2423684"/>
              <a:ext cx="7609644" cy="562379"/>
            </a:xfrm>
            <a:custGeom>
              <a:avLst/>
              <a:gdLst/>
              <a:ahLst/>
              <a:cxnLst/>
              <a:rect l="l" t="t" r="r" b="b"/>
              <a:pathLst>
                <a:path w="7609644" h="562379">
                  <a:moveTo>
                    <a:pt x="0" y="0"/>
                  </a:moveTo>
                  <a:lnTo>
                    <a:pt x="7609644" y="0"/>
                  </a:lnTo>
                  <a:lnTo>
                    <a:pt x="7609644" y="562380"/>
                  </a:lnTo>
                  <a:lnTo>
                    <a:pt x="0" y="562380"/>
                  </a:lnTo>
                  <a:lnTo>
                    <a:pt x="0" y="0"/>
                  </a:lnTo>
                  <a:close/>
                </a:path>
              </a:pathLst>
            </a:custGeom>
            <a:blipFill>
              <a:blip r:embed="rId7">
                <a:extLst>
                  <a:ext uri="{96DAC541-7B7A-43D3-8B79-37D633B846F1}">
                    <asvg:svgBlip xmlns:asvg="http://schemas.microsoft.com/office/drawing/2016/SVG/main" r:embed="rId8"/>
                  </a:ext>
                </a:extLst>
              </a:blip>
              <a:stretch>
                <a:fillRect l="-171" t="-308623" r="-7088" b="-1042730"/>
              </a:stretch>
            </a:blipFill>
          </p:spPr>
          <p:txBody>
            <a:bodyPr/>
            <a:lstStyle/>
            <a:p>
              <a:endParaRPr lang="en-US"/>
            </a:p>
          </p:txBody>
        </p:sp>
      </p:grpSp>
      <p:sp>
        <p:nvSpPr>
          <p:cNvPr id="16" name="Freeform 16"/>
          <p:cNvSpPr/>
          <p:nvPr/>
        </p:nvSpPr>
        <p:spPr>
          <a:xfrm rot="-10800000">
            <a:off x="14856096" y="0"/>
            <a:ext cx="3431904" cy="3434819"/>
          </a:xfrm>
          <a:custGeom>
            <a:avLst/>
            <a:gdLst/>
            <a:ahLst/>
            <a:cxnLst/>
            <a:rect l="l" t="t" r="r" b="b"/>
            <a:pathLst>
              <a:path w="3431904" h="3434819">
                <a:moveTo>
                  <a:pt x="0" y="0"/>
                </a:moveTo>
                <a:lnTo>
                  <a:pt x="3431904" y="0"/>
                </a:lnTo>
                <a:lnTo>
                  <a:pt x="3431904" y="3434819"/>
                </a:lnTo>
                <a:lnTo>
                  <a:pt x="0" y="3434819"/>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sp>
        <p:nvSpPr>
          <p:cNvPr id="17" name="Freeform 17"/>
          <p:cNvSpPr/>
          <p:nvPr/>
        </p:nvSpPr>
        <p:spPr>
          <a:xfrm rot="-10800000">
            <a:off x="11455030" y="3434819"/>
            <a:ext cx="3431904" cy="3434819"/>
          </a:xfrm>
          <a:custGeom>
            <a:avLst/>
            <a:gdLst/>
            <a:ahLst/>
            <a:cxnLst/>
            <a:rect l="l" t="t" r="r" b="b"/>
            <a:pathLst>
              <a:path w="3431904" h="3434819">
                <a:moveTo>
                  <a:pt x="0" y="0"/>
                </a:moveTo>
                <a:lnTo>
                  <a:pt x="3431904" y="0"/>
                </a:lnTo>
                <a:lnTo>
                  <a:pt x="3431904" y="3434820"/>
                </a:lnTo>
                <a:lnTo>
                  <a:pt x="0" y="3434820"/>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sp>
        <p:nvSpPr>
          <p:cNvPr id="18" name="Freeform 18"/>
          <p:cNvSpPr/>
          <p:nvPr/>
        </p:nvSpPr>
        <p:spPr>
          <a:xfrm rot="-10800000">
            <a:off x="8055097" y="6857282"/>
            <a:ext cx="3431904" cy="3434819"/>
          </a:xfrm>
          <a:custGeom>
            <a:avLst/>
            <a:gdLst/>
            <a:ahLst/>
            <a:cxnLst/>
            <a:rect l="l" t="t" r="r" b="b"/>
            <a:pathLst>
              <a:path w="3431904" h="3434819">
                <a:moveTo>
                  <a:pt x="0" y="0"/>
                </a:moveTo>
                <a:lnTo>
                  <a:pt x="3431904" y="0"/>
                </a:lnTo>
                <a:lnTo>
                  <a:pt x="3431904" y="3434820"/>
                </a:lnTo>
                <a:lnTo>
                  <a:pt x="0" y="3434820"/>
                </a:lnTo>
                <a:lnTo>
                  <a:pt x="0" y="0"/>
                </a:lnTo>
                <a:close/>
              </a:path>
            </a:pathLst>
          </a:custGeom>
          <a:blipFill>
            <a:blip r:embed="rId9">
              <a:extLst>
                <a:ext uri="{96DAC541-7B7A-43D3-8B79-37D633B846F1}">
                  <asvg:svgBlip xmlns:asvg="http://schemas.microsoft.com/office/drawing/2016/SVG/main" r:embed="rId10"/>
                </a:ext>
              </a:extLst>
            </a:blip>
            <a:stretch>
              <a:fillRect l="-50" r="-34"/>
            </a:stretch>
          </a:blipFill>
        </p:spPr>
        <p:txBody>
          <a:bodyPr/>
          <a:lstStyle/>
          <a:p>
            <a:endParaRPr lang="en-US"/>
          </a:p>
        </p:txBody>
      </p:sp>
      <p:grpSp>
        <p:nvGrpSpPr>
          <p:cNvPr id="19" name="Group 19"/>
          <p:cNvGrpSpPr/>
          <p:nvPr/>
        </p:nvGrpSpPr>
        <p:grpSpPr>
          <a:xfrm>
            <a:off x="8076410" y="3429718"/>
            <a:ext cx="3410591" cy="3427564"/>
            <a:chOff x="0" y="0"/>
            <a:chExt cx="4547454" cy="4570086"/>
          </a:xfrm>
        </p:grpSpPr>
        <p:pic>
          <p:nvPicPr>
            <p:cNvPr id="20" name="Picture 20"/>
            <p:cNvPicPr>
              <a:picLocks noChangeAspect="1"/>
            </p:cNvPicPr>
            <p:nvPr/>
          </p:nvPicPr>
          <p:blipFill>
            <a:blip r:embed="rId11"/>
            <a:srcRect t="24072" r="65977" b="15141"/>
            <a:stretch>
              <a:fillRect/>
            </a:stretch>
          </p:blipFill>
          <p:spPr>
            <a:xfrm>
              <a:off x="0" y="0"/>
              <a:ext cx="4547454" cy="457008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1525</Words>
  <Application>Microsoft Office PowerPoint</Application>
  <PresentationFormat>Custom</PresentationFormat>
  <Paragraphs>215</Paragraphs>
  <Slides>50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Times New Roman Bold</vt:lpstr>
      <vt:lpstr>Hobo</vt:lpstr>
      <vt:lpstr>Calibri</vt:lpstr>
      <vt:lpstr>Hammersmith One</vt:lpstr>
      <vt:lpstr>Agrandir</vt:lpstr>
      <vt:lpstr>Clear Sans Medium</vt:lpstr>
      <vt:lpstr>One Little Font</vt:lpstr>
      <vt:lpstr>Canva Sans</vt:lpstr>
      <vt:lpstr>Atma Bold</vt:lpstr>
      <vt:lpstr>Clear Sans</vt:lpstr>
      <vt:lpstr>Canva Sans Bold</vt:lpstr>
      <vt:lpstr>Arial</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cp:lastModifiedBy>sarath upadrista</cp:lastModifiedBy>
  <cp:revision>11</cp:revision>
  <dcterms:created xsi:type="dcterms:W3CDTF">2006-08-16T00:00:00Z</dcterms:created>
  <dcterms:modified xsi:type="dcterms:W3CDTF">2024-04-25T00:29:00Z</dcterms:modified>
  <dc:identifier>DAGDGR8KVMM</dc:identifier>
</cp:coreProperties>
</file>